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96" r:id="rId3"/>
    <p:sldId id="263" r:id="rId4"/>
    <p:sldId id="324" r:id="rId5"/>
    <p:sldId id="326" r:id="rId6"/>
    <p:sldId id="301" r:id="rId7"/>
    <p:sldId id="267" r:id="rId8"/>
    <p:sldId id="268" r:id="rId9"/>
    <p:sldId id="269" r:id="rId10"/>
    <p:sldId id="329" r:id="rId11"/>
    <p:sldId id="348" r:id="rId12"/>
    <p:sldId id="349" r:id="rId13"/>
    <p:sldId id="280" r:id="rId14"/>
    <p:sldId id="276"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35" d="100"/>
          <a:sy n="35" d="100"/>
        </p:scale>
        <p:origin x="10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11/24/2022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CA11A1-D451-4D05-A2BF-2040EB075ACA}" type="datetimeFigureOut">
              <a:rPr lang="en-GB" smtClean="0"/>
              <a:t>24/11/2022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3CA11A1-D451-4D05-A2BF-2040EB075ACA}"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3CA11A1-D451-4D05-A2BF-2040EB075ACA}" type="datetimeFigureOut">
              <a:rPr lang="en-GB" smtClean="0"/>
              <a:t>24/11/2022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3CA11A1-D451-4D05-A2BF-2040EB075ACA}" type="datetimeFigureOut">
              <a:rPr lang="en-GB" smtClean="0"/>
              <a:t>24/11/2022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CA11A1-D451-4D05-A2BF-2040EB075ACA}" type="datetimeFigureOut">
              <a:rPr lang="en-GB" smtClean="0"/>
              <a:t>24/11/2022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CA11A1-D451-4D05-A2BF-2040EB075ACA}"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CA11A1-D451-4D05-A2BF-2040EB075ACA}" type="datetimeFigureOut">
              <a:rPr lang="en-GB" smtClean="0"/>
              <a:t>24/11/2022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95453-F4B7-44DD-A8AF-D4A6819F763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CA11A1-D451-4D05-A2BF-2040EB075ACA}" type="datetimeFigureOut">
              <a:rPr lang="en-GB" smtClean="0"/>
              <a:t>24/11/2022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95453-F4B7-44DD-A8AF-D4A6819F763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b="1" dirty="0">
                <a:gradFill>
                  <a:gsLst>
                    <a:gs pos="0">
                      <a:srgbClr val="7B32B2"/>
                    </a:gs>
                    <a:gs pos="100000">
                      <a:srgbClr val="401A5D"/>
                    </a:gs>
                  </a:gsLst>
                  <a:lin scaled="0"/>
                </a:gradFill>
                <a:latin typeface="Tahoma" panose="020B0604030504040204" pitchFamily="34" charset="0"/>
                <a:ea typeface="Tahoma" panose="020B0604030504040204" pitchFamily="34" charset="0"/>
                <a:cs typeface="Tahoma" panose="020B0604030504040204" pitchFamily="34" charset="0"/>
              </a:rPr>
              <a:t>Prevalence and Predictors of Alcohol Use among Pregnant Women in Post Conflict Northern Uganda</a:t>
            </a:r>
          </a:p>
        </p:txBody>
      </p:sp>
      <p:sp>
        <p:nvSpPr>
          <p:cNvPr id="3" name="Subtitle 2"/>
          <p:cNvSpPr>
            <a:spLocks noGrp="1"/>
          </p:cNvSpPr>
          <p:nvPr>
            <p:ph type="subTitle" idx="1"/>
          </p:nvPr>
        </p:nvSpPr>
        <p:spPr>
          <a:xfrm>
            <a:off x="1524000" y="3602355"/>
            <a:ext cx="9144000" cy="3029585"/>
          </a:xfrm>
        </p:spPr>
        <p:txBody>
          <a:bodyPr>
            <a:normAutofit lnSpcReduction="20000"/>
          </a:bodyPr>
          <a:lstStyle/>
          <a:p>
            <a: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en-GB" b="1" dirty="0" err="1">
                <a:latin typeface="Tahoma" panose="020B0604030504040204" pitchFamily="34" charset="0"/>
                <a:ea typeface="Tahoma" panose="020B0604030504040204" pitchFamily="34" charset="0"/>
                <a:cs typeface="Tahoma" panose="020B0604030504040204" pitchFamily="34" charset="0"/>
              </a:rPr>
              <a:t>Apophia</a:t>
            </a:r>
            <a:r>
              <a:rPr lang="en-GB" b="1" dirty="0">
                <a:latin typeface="Tahoma" panose="020B0604030504040204" pitchFamily="34" charset="0"/>
                <a:ea typeface="Tahoma" panose="020B0604030504040204" pitchFamily="34" charset="0"/>
                <a:cs typeface="Tahoma" panose="020B0604030504040204" pitchFamily="34" charset="0"/>
              </a:rPr>
              <a:t> </a:t>
            </a:r>
            <a:r>
              <a:rPr lang="en-GB" b="1" dirty="0" err="1">
                <a:latin typeface="Tahoma" panose="020B0604030504040204" pitchFamily="34" charset="0"/>
                <a:ea typeface="Tahoma" panose="020B0604030504040204" pitchFamily="34" charset="0"/>
                <a:cs typeface="Tahoma" panose="020B0604030504040204" pitchFamily="34" charset="0"/>
              </a:rPr>
              <a:t>Agiresaasi</a:t>
            </a:r>
          </a:p>
          <a:p>
            <a:endParaRPr lang="en-GB" b="1" dirty="0">
              <a:latin typeface="Tahoma" panose="020B0604030504040204" pitchFamily="34" charset="0"/>
              <a:ea typeface="Tahoma" panose="020B0604030504040204" pitchFamily="34" charset="0"/>
              <a:cs typeface="Tahoma" panose="020B0604030504040204" pitchFamily="34" charset="0"/>
            </a:endParaRPr>
          </a:p>
          <a:p>
            <a:pPr algn="l"/>
            <a:r>
              <a:rPr lang="en-US" altLang="en-GB" b="1" dirty="0">
                <a:latin typeface="Tahoma" panose="020B0604030504040204" pitchFamily="34" charset="0"/>
                <a:ea typeface="Tahoma" panose="020B0604030504040204" pitchFamily="34" charset="0"/>
                <a:cs typeface="Tahoma" panose="020B0604030504040204" pitchFamily="34" charset="0"/>
              </a:rPr>
              <a:t>Co authors</a:t>
            </a:r>
          </a:p>
          <a:p>
            <a:pPr algn="l"/>
            <a:r>
              <a:rPr lang="en-US" altLang="en-GB" sz="2000" dirty="0">
                <a:latin typeface="Tahoma" panose="020B0604030504040204" pitchFamily="34" charset="0"/>
                <a:ea typeface="Tahoma" panose="020B0604030504040204" pitchFamily="34" charset="0"/>
                <a:cs typeface="Tahoma" panose="020B0604030504040204" pitchFamily="34" charset="0"/>
              </a:rPr>
              <a:t>Prof. Nazarius Mbona Tumwesigye</a:t>
            </a:r>
          </a:p>
          <a:p>
            <a:pPr algn="l"/>
            <a:r>
              <a:rPr lang="en-US" altLang="en-GB" sz="2000" dirty="0">
                <a:latin typeface="Tahoma" panose="020B0604030504040204" pitchFamily="34" charset="0"/>
                <a:ea typeface="Tahoma" panose="020B0604030504040204" pitchFamily="34" charset="0"/>
                <a:cs typeface="Tahoma" panose="020B0604030504040204" pitchFamily="34" charset="0"/>
              </a:rPr>
              <a:t>Prof.Goretti Nassanga</a:t>
            </a:r>
          </a:p>
          <a:p>
            <a:pPr algn="l"/>
            <a:r>
              <a:rPr lang="en-US" altLang="en-GB" sz="2000" dirty="0">
                <a:latin typeface="Tahoma" panose="020B0604030504040204" pitchFamily="34" charset="0"/>
                <a:ea typeface="Tahoma" panose="020B0604030504040204" pitchFamily="34" charset="0"/>
                <a:cs typeface="Tahoma" panose="020B0604030504040204" pitchFamily="34" charset="0"/>
              </a:rPr>
              <a:t>Dr. Gakenia Wamuyu Maina</a:t>
            </a:r>
          </a:p>
          <a:p>
            <a:pPr algn="l"/>
            <a:r>
              <a:rPr lang="en-US" altLang="en-GB" sz="2000" dirty="0">
                <a:latin typeface="Tahoma" panose="020B0604030504040204" pitchFamily="34" charset="0"/>
                <a:ea typeface="Tahoma" panose="020B0604030504040204" pitchFamily="34" charset="0"/>
                <a:cs typeface="Tahoma" panose="020B0604030504040204" pitchFamily="34" charset="0"/>
              </a:rPr>
              <a:t>Dr. Elizabeth Nabiwemba</a:t>
            </a:r>
          </a:p>
          <a:p>
            <a:pPr algn="l"/>
            <a:r>
              <a:rPr lang="en-US" altLang="en-GB" sz="2000" dirty="0">
                <a:latin typeface="Tahoma" panose="020B0604030504040204" pitchFamily="34" charset="0"/>
                <a:ea typeface="Tahoma" panose="020B0604030504040204" pitchFamily="34" charset="0"/>
                <a:cs typeface="Tahoma" panose="020B0604030504040204" pitchFamily="34" charset="0"/>
              </a:rPr>
              <a:t>Dr. Juliet Kiguli</a:t>
            </a:r>
          </a:p>
        </p:txBody>
      </p:sp>
      <p:sp>
        <p:nvSpPr>
          <p:cNvPr id="4" name="Text Box 3"/>
          <p:cNvSpPr txBox="1"/>
          <p:nvPr/>
        </p:nvSpPr>
        <p:spPr>
          <a:xfrm>
            <a:off x="8422005" y="3836035"/>
            <a:ext cx="309880" cy="368300"/>
          </a:xfrm>
          <a:prstGeom prst="rect">
            <a:avLst/>
          </a:prstGeom>
          <a:noFill/>
        </p:spPr>
        <p:txBody>
          <a:bodyPr wrap="none" rtlCol="0">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Tahoma" panose="020B0604030504040204" pitchFamily="34" charset="0"/>
                <a:cs typeface="Tahoma" panose="020B0604030504040204" pitchFamily="34" charset="0"/>
              </a:rPr>
              <a:t>Predictors of alcohol use(Any amount)</a:t>
            </a:r>
          </a:p>
        </p:txBody>
      </p:sp>
      <p:graphicFrame>
        <p:nvGraphicFramePr>
          <p:cNvPr id="4" name="Content Placeholder 3"/>
          <p:cNvGraphicFramePr>
            <a:graphicFrameLocks noGrp="1"/>
          </p:cNvGraphicFramePr>
          <p:nvPr>
            <p:ph idx="1"/>
          </p:nvPr>
        </p:nvGraphicFramePr>
        <p:xfrm>
          <a:off x="838200" y="1825625"/>
          <a:ext cx="10515600" cy="33070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81000">
                <a:tc>
                  <a:txBody>
                    <a:bodyPr/>
                    <a:lstStyle/>
                    <a:p>
                      <a:pPr>
                        <a:buNone/>
                      </a:pPr>
                      <a:r>
                        <a:rPr lang="en-US" sz="2400"/>
                        <a:t>Variable</a:t>
                      </a:r>
                    </a:p>
                  </a:txBody>
                  <a:tcPr/>
                </a:tc>
                <a:tc>
                  <a:txBody>
                    <a:bodyPr/>
                    <a:lstStyle/>
                    <a:p>
                      <a:pPr>
                        <a:buNone/>
                      </a:pPr>
                      <a:r>
                        <a:rPr lang="en-US" sz="2400"/>
                        <a:t>P-value</a:t>
                      </a:r>
                    </a:p>
                  </a:txBody>
                  <a:tcPr/>
                </a:tc>
                <a:tc>
                  <a:txBody>
                    <a:bodyPr/>
                    <a:lstStyle/>
                    <a:p>
                      <a:pPr>
                        <a:buNone/>
                      </a:pPr>
                      <a:r>
                        <a:rPr lang="en-US" sz="2400"/>
                        <a:t>OR(95%CI)</a:t>
                      </a:r>
                    </a:p>
                  </a:txBody>
                  <a:tcPr/>
                </a:tc>
                <a:extLst>
                  <a:ext uri="{0D108BD9-81ED-4DB2-BD59-A6C34878D82A}">
                    <a16:rowId xmlns:a16="http://schemas.microsoft.com/office/drawing/2014/main" val="10000"/>
                  </a:ext>
                </a:extLst>
              </a:tr>
              <a:tr h="381000">
                <a:tc>
                  <a:txBody>
                    <a:bodyPr/>
                    <a:lstStyle/>
                    <a:p>
                      <a:pPr>
                        <a:buNone/>
                      </a:pPr>
                      <a:r>
                        <a:rPr lang="en-US" sz="2400"/>
                        <a:t>Residence</a:t>
                      </a:r>
                    </a:p>
                  </a:txBody>
                  <a:tcPr/>
                </a:tc>
                <a:tc>
                  <a:txBody>
                    <a:bodyPr/>
                    <a:lstStyle/>
                    <a:p>
                      <a:pPr>
                        <a:buNone/>
                      </a:pPr>
                      <a:r>
                        <a:rPr lang="en-US" sz="2400"/>
                        <a:t>0.01</a:t>
                      </a:r>
                    </a:p>
                  </a:txBody>
                  <a:tcPr/>
                </a:tc>
                <a:tc>
                  <a:txBody>
                    <a:bodyPr/>
                    <a:lstStyle/>
                    <a:p>
                      <a:pPr>
                        <a:buNone/>
                      </a:pPr>
                      <a:r>
                        <a:rPr lang="en-US" sz="2400"/>
                        <a:t>0.39(0.17 to 0.91)</a:t>
                      </a:r>
                    </a:p>
                  </a:txBody>
                  <a:tcPr/>
                </a:tc>
                <a:extLst>
                  <a:ext uri="{0D108BD9-81ED-4DB2-BD59-A6C34878D82A}">
                    <a16:rowId xmlns:a16="http://schemas.microsoft.com/office/drawing/2014/main" val="10001"/>
                  </a:ext>
                </a:extLst>
              </a:tr>
              <a:tr h="381000">
                <a:tc>
                  <a:txBody>
                    <a:bodyPr/>
                    <a:lstStyle/>
                    <a:p>
                      <a:pPr>
                        <a:buNone/>
                      </a:pPr>
                      <a:r>
                        <a:rPr lang="en-US" sz="2400"/>
                        <a:t>Parity</a:t>
                      </a:r>
                    </a:p>
                  </a:txBody>
                  <a:tcPr/>
                </a:tc>
                <a:tc>
                  <a:txBody>
                    <a:bodyPr/>
                    <a:lstStyle/>
                    <a:p>
                      <a:pPr>
                        <a:buNone/>
                      </a:pPr>
                      <a:r>
                        <a:rPr lang="en-US" sz="2400"/>
                        <a:t>0.018</a:t>
                      </a:r>
                    </a:p>
                  </a:txBody>
                  <a:tcPr/>
                </a:tc>
                <a:tc>
                  <a:txBody>
                    <a:bodyPr/>
                    <a:lstStyle/>
                    <a:p>
                      <a:pPr>
                        <a:buNone/>
                      </a:pPr>
                      <a:r>
                        <a:rPr lang="en-US" sz="2400"/>
                        <a:t>5.4(1.3 to 22.5)</a:t>
                      </a:r>
                    </a:p>
                  </a:txBody>
                  <a:tcPr/>
                </a:tc>
                <a:extLst>
                  <a:ext uri="{0D108BD9-81ED-4DB2-BD59-A6C34878D82A}">
                    <a16:rowId xmlns:a16="http://schemas.microsoft.com/office/drawing/2014/main" val="10002"/>
                  </a:ext>
                </a:extLst>
              </a:tr>
              <a:tr h="381000">
                <a:tc>
                  <a:txBody>
                    <a:bodyPr/>
                    <a:lstStyle/>
                    <a:p>
                      <a:pPr>
                        <a:buNone/>
                      </a:pPr>
                      <a:r>
                        <a:rPr lang="en-US" sz="2400"/>
                        <a:t>Ever recieved information on drinking during pregancy</a:t>
                      </a:r>
                    </a:p>
                  </a:txBody>
                  <a:tcPr/>
                </a:tc>
                <a:tc>
                  <a:txBody>
                    <a:bodyPr/>
                    <a:lstStyle/>
                    <a:p>
                      <a:pPr>
                        <a:buNone/>
                      </a:pPr>
                      <a:r>
                        <a:rPr lang="en-US" sz="2400"/>
                        <a:t>0.002</a:t>
                      </a:r>
                    </a:p>
                  </a:txBody>
                  <a:tcPr/>
                </a:tc>
                <a:tc>
                  <a:txBody>
                    <a:bodyPr/>
                    <a:lstStyle/>
                    <a:p>
                      <a:pPr>
                        <a:buNone/>
                      </a:pPr>
                      <a:r>
                        <a:rPr lang="en-US" sz="2400"/>
                        <a:t>4.08(1.6 to 10.1)</a:t>
                      </a:r>
                    </a:p>
                  </a:txBody>
                  <a:tcPr/>
                </a:tc>
                <a:extLst>
                  <a:ext uri="{0D108BD9-81ED-4DB2-BD59-A6C34878D82A}">
                    <a16:rowId xmlns:a16="http://schemas.microsoft.com/office/drawing/2014/main" val="10003"/>
                  </a:ext>
                </a:extLst>
              </a:tr>
              <a:tr h="381000">
                <a:tc gridSpan="3">
                  <a:txBody>
                    <a:bodyPr/>
                    <a:lstStyle/>
                    <a:p>
                      <a:pPr>
                        <a:buNone/>
                      </a:pPr>
                      <a:r>
                        <a:rPr lang="en-US" sz="2400" b="1"/>
                        <a:t>Attitude</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81000">
                <a:tc>
                  <a:txBody>
                    <a:bodyPr/>
                    <a:lstStyle/>
                    <a:p>
                      <a:pPr>
                        <a:buNone/>
                      </a:pPr>
                      <a:r>
                        <a:rPr lang="en-US" sz="2400"/>
                        <a:t>Positive/fair</a:t>
                      </a:r>
                    </a:p>
                  </a:txBody>
                  <a:tcPr/>
                </a:tc>
                <a:tc>
                  <a:txBody>
                    <a:bodyPr/>
                    <a:lstStyle/>
                    <a:p>
                      <a:pPr>
                        <a:buNone/>
                      </a:pPr>
                      <a:r>
                        <a:rPr lang="en-US" sz="2400"/>
                        <a:t>0.010</a:t>
                      </a:r>
                    </a:p>
                  </a:txBody>
                  <a:tcPr/>
                </a:tc>
                <a:tc>
                  <a:txBody>
                    <a:bodyPr/>
                    <a:lstStyle/>
                    <a:p>
                      <a:pPr>
                        <a:buNone/>
                      </a:pPr>
                      <a:r>
                        <a:rPr lang="en-US" sz="2400"/>
                        <a:t>0.114(-0.02 to 0.59)</a:t>
                      </a:r>
                    </a:p>
                  </a:txBody>
                  <a:tcPr/>
                </a:tc>
                <a:extLst>
                  <a:ext uri="{0D108BD9-81ED-4DB2-BD59-A6C34878D82A}">
                    <a16:rowId xmlns:a16="http://schemas.microsoft.com/office/drawing/2014/main" val="10005"/>
                  </a:ext>
                </a:extLst>
              </a:tr>
              <a:tr h="381000">
                <a:tc>
                  <a:txBody>
                    <a:bodyPr/>
                    <a:lstStyle/>
                    <a:p>
                      <a:pPr>
                        <a:buNone/>
                      </a:pPr>
                      <a:r>
                        <a:rPr lang="en-US" sz="2400"/>
                        <a:t>My family wouldnt approve of me drinking</a:t>
                      </a:r>
                    </a:p>
                  </a:txBody>
                  <a:tcPr/>
                </a:tc>
                <a:tc>
                  <a:txBody>
                    <a:bodyPr/>
                    <a:lstStyle/>
                    <a:p>
                      <a:pPr>
                        <a:buNone/>
                      </a:pPr>
                      <a:r>
                        <a:rPr lang="en-US" sz="2400"/>
                        <a:t>0.002</a:t>
                      </a:r>
                    </a:p>
                  </a:txBody>
                  <a:tcPr/>
                </a:tc>
                <a:tc>
                  <a:txBody>
                    <a:bodyPr/>
                    <a:lstStyle/>
                    <a:p>
                      <a:pPr>
                        <a:buNone/>
                      </a:pPr>
                      <a:r>
                        <a:rPr lang="en-US" sz="2400"/>
                        <a:t>0.05(0.009 to 0.34)</a:t>
                      </a:r>
                    </a:p>
                  </a:txBody>
                  <a:tcPr/>
                </a:tc>
                <a:extLst>
                  <a:ext uri="{0D108BD9-81ED-4DB2-BD59-A6C34878D82A}">
                    <a16:rowId xmlns:a16="http://schemas.microsoft.com/office/drawing/2014/main" val="10006"/>
                  </a:ext>
                </a:extLst>
              </a:tr>
              <a:tr h="381000">
                <a:tc>
                  <a:txBody>
                    <a:bodyPr/>
                    <a:lstStyle/>
                    <a:p>
                      <a:pPr>
                        <a:buNone/>
                      </a:pPr>
                      <a:endParaRPr lang="en-US" sz="2400"/>
                    </a:p>
                  </a:txBody>
                  <a:tcPr/>
                </a:tc>
                <a:tc>
                  <a:txBody>
                    <a:bodyPr/>
                    <a:lstStyle/>
                    <a:p>
                      <a:pPr>
                        <a:buNone/>
                      </a:pPr>
                      <a:endParaRPr lang="en-US" sz="2400"/>
                    </a:p>
                  </a:txBody>
                  <a:tcPr/>
                </a:tc>
                <a:tc>
                  <a:txBody>
                    <a:bodyPr/>
                    <a:lstStyle/>
                    <a:p>
                      <a:pPr>
                        <a:buNone/>
                      </a:pPr>
                      <a:endParaRPr lang="en-US" sz="240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4000"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Results</a:t>
            </a:r>
            <a:br>
              <a:rPr lang="en-GB" sz="4000"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br>
            <a:r>
              <a:rPr lang="en-GB" sz="4000"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Predictors of Frequent Drinking</a:t>
            </a:r>
            <a:b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rPr>
            </a:br>
            <a:endParaRPr lang="en-US"/>
          </a:p>
        </p:txBody>
      </p:sp>
      <p:graphicFrame>
        <p:nvGraphicFramePr>
          <p:cNvPr id="4" name="Content Placeholder 3"/>
          <p:cNvGraphicFramePr>
            <a:graphicFrameLocks noGrp="1"/>
          </p:cNvGraphicFramePr>
          <p:nvPr>
            <p:ph idx="1"/>
          </p:nvPr>
        </p:nvGraphicFramePr>
        <p:xfrm>
          <a:off x="838200" y="1825625"/>
          <a:ext cx="10515600" cy="357060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661035">
                <a:tc>
                  <a:txBody>
                    <a:bodyPr/>
                    <a:lstStyle/>
                    <a:p>
                      <a:pPr fontAlgn="auto">
                        <a:buNone/>
                      </a:pPr>
                      <a:r>
                        <a:rPr lang="en-US" sz="2400"/>
                        <a:t>Variable</a:t>
                      </a:r>
                    </a:p>
                  </a:txBody>
                  <a:tcPr/>
                </a:tc>
                <a:tc>
                  <a:txBody>
                    <a:bodyPr/>
                    <a:lstStyle/>
                    <a:p>
                      <a:pPr fontAlgn="auto">
                        <a:buNone/>
                      </a:pPr>
                      <a:r>
                        <a:rPr lang="en-US" sz="2400"/>
                        <a:t>P-Value</a:t>
                      </a:r>
                    </a:p>
                    <a:p>
                      <a:pPr fontAlgn="auto">
                        <a:buNone/>
                      </a:pPr>
                      <a:endParaRPr lang="en-US" sz="2400"/>
                    </a:p>
                  </a:txBody>
                  <a:tcPr/>
                </a:tc>
                <a:tc>
                  <a:txBody>
                    <a:bodyPr/>
                    <a:lstStyle/>
                    <a:p>
                      <a:pPr fontAlgn="auto">
                        <a:buNone/>
                      </a:pPr>
                      <a:r>
                        <a:rPr lang="en-US" sz="2400"/>
                        <a:t>OR(95%CI)</a:t>
                      </a:r>
                    </a:p>
                  </a:txBody>
                  <a:tcPr/>
                </a:tc>
                <a:extLst>
                  <a:ext uri="{0D108BD9-81ED-4DB2-BD59-A6C34878D82A}">
                    <a16:rowId xmlns:a16="http://schemas.microsoft.com/office/drawing/2014/main" val="10000"/>
                  </a:ext>
                </a:extLst>
              </a:tr>
              <a:tr h="1719580">
                <a:tc>
                  <a:txBody>
                    <a:bodyPr/>
                    <a:lstStyle/>
                    <a:p>
                      <a:pPr fontAlgn="auto">
                        <a:buNone/>
                      </a:pPr>
                      <a:r>
                        <a:rPr lang="en-US" sz="2400"/>
                        <a:t>My friends and community would approve of me drinking</a:t>
                      </a:r>
                    </a:p>
                  </a:txBody>
                  <a:tcPr/>
                </a:tc>
                <a:tc>
                  <a:txBody>
                    <a:bodyPr/>
                    <a:lstStyle/>
                    <a:p>
                      <a:pPr fontAlgn="auto">
                        <a:buNone/>
                      </a:pPr>
                      <a:r>
                        <a:rPr lang="en-US" sz="2400"/>
                        <a:t>0.017</a:t>
                      </a:r>
                    </a:p>
                    <a:p>
                      <a:pPr>
                        <a:buNone/>
                      </a:pPr>
                      <a:endParaRPr lang="en-US" sz="2400"/>
                    </a:p>
                  </a:txBody>
                  <a:tcPr/>
                </a:tc>
                <a:tc>
                  <a:txBody>
                    <a:bodyPr/>
                    <a:lstStyle/>
                    <a:p>
                      <a:pPr fontAlgn="auto">
                        <a:buNone/>
                      </a:pPr>
                      <a:r>
                        <a:rPr lang="en-US" sz="2400"/>
                        <a:t>7.95(1.45 to 43.3)</a:t>
                      </a:r>
                    </a:p>
                  </a:txBody>
                  <a:tcPr/>
                </a:tc>
                <a:extLst>
                  <a:ext uri="{0D108BD9-81ED-4DB2-BD59-A6C34878D82A}">
                    <a16:rowId xmlns:a16="http://schemas.microsoft.com/office/drawing/2014/main" val="10001"/>
                  </a:ext>
                </a:extLst>
              </a:tr>
              <a:tr h="1189990">
                <a:tc>
                  <a:txBody>
                    <a:bodyPr/>
                    <a:lstStyle/>
                    <a:p>
                      <a:pPr fontAlgn="auto">
                        <a:buNone/>
                      </a:pPr>
                      <a:r>
                        <a:rPr lang="en-US" sz="2400"/>
                        <a:t>Specific knowledge</a:t>
                      </a:r>
                    </a:p>
                  </a:txBody>
                  <a:tcPr/>
                </a:tc>
                <a:tc>
                  <a:txBody>
                    <a:bodyPr/>
                    <a:lstStyle/>
                    <a:p>
                      <a:pPr fontAlgn="auto">
                        <a:buNone/>
                      </a:pPr>
                      <a:r>
                        <a:rPr lang="en-US" sz="2400"/>
                        <a:t>0.008</a:t>
                      </a:r>
                    </a:p>
                    <a:p>
                      <a:pPr>
                        <a:buNone/>
                      </a:pPr>
                      <a:endParaRPr lang="en-US" sz="2400"/>
                    </a:p>
                  </a:txBody>
                  <a:tcPr/>
                </a:tc>
                <a:tc>
                  <a:txBody>
                    <a:bodyPr/>
                    <a:lstStyle/>
                    <a:p>
                      <a:pPr fontAlgn="auto">
                        <a:buNone/>
                      </a:pPr>
                      <a:r>
                        <a:rPr lang="en-US" sz="2400"/>
                        <a:t>11.2(1.8 to 67.0)</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Results</a:t>
            </a:r>
            <a:b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br>
            <a: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Predictors of Bing</a:t>
            </a:r>
            <a:r>
              <a:rPr lang="en-US" alt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e drinking</a:t>
            </a:r>
            <a:endParaRPr lang="en-US"/>
          </a:p>
        </p:txBody>
      </p:sp>
      <p:graphicFrame>
        <p:nvGraphicFramePr>
          <p:cNvPr id="6" name="Content Placeholder 5"/>
          <p:cNvGraphicFramePr>
            <a:graphicFrameLocks noGrp="1"/>
          </p:cNvGraphicFramePr>
          <p:nvPr>
            <p:ph idx="1"/>
          </p:nvPr>
        </p:nvGraphicFramePr>
        <p:xfrm>
          <a:off x="838200" y="1825625"/>
          <a:ext cx="10515600" cy="43916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1097915">
                <a:tc>
                  <a:txBody>
                    <a:bodyPr/>
                    <a:lstStyle/>
                    <a:p>
                      <a:pPr>
                        <a:buNone/>
                      </a:pPr>
                      <a:r>
                        <a:rPr lang="en-US" sz="2400"/>
                        <a:t>Variable</a:t>
                      </a:r>
                    </a:p>
                  </a:txBody>
                  <a:tcPr/>
                </a:tc>
                <a:tc>
                  <a:txBody>
                    <a:bodyPr/>
                    <a:lstStyle/>
                    <a:p>
                      <a:pPr>
                        <a:buNone/>
                      </a:pPr>
                      <a:r>
                        <a:rPr lang="en-US" sz="2400"/>
                        <a:t>P-Value</a:t>
                      </a:r>
                    </a:p>
                  </a:txBody>
                  <a:tcPr/>
                </a:tc>
                <a:tc>
                  <a:txBody>
                    <a:bodyPr/>
                    <a:lstStyle/>
                    <a:p>
                      <a:pPr>
                        <a:buNone/>
                      </a:pPr>
                      <a:r>
                        <a:rPr lang="en-US" sz="2400"/>
                        <a:t>OR(95%CI)</a:t>
                      </a:r>
                    </a:p>
                  </a:txBody>
                  <a:tcPr/>
                </a:tc>
                <a:extLst>
                  <a:ext uri="{0D108BD9-81ED-4DB2-BD59-A6C34878D82A}">
                    <a16:rowId xmlns:a16="http://schemas.microsoft.com/office/drawing/2014/main" val="10000"/>
                  </a:ext>
                </a:extLst>
              </a:tr>
              <a:tr h="1097915">
                <a:tc>
                  <a:txBody>
                    <a:bodyPr/>
                    <a:lstStyle/>
                    <a:p>
                      <a:pPr>
                        <a:buNone/>
                      </a:pPr>
                      <a:r>
                        <a:rPr lang="en-US" sz="2400"/>
                        <a:t>Had no knowledge of anything that could harm baby</a:t>
                      </a:r>
                    </a:p>
                  </a:txBody>
                  <a:tcPr/>
                </a:tc>
                <a:tc>
                  <a:txBody>
                    <a:bodyPr/>
                    <a:lstStyle/>
                    <a:p>
                      <a:pPr>
                        <a:buNone/>
                      </a:pPr>
                      <a:r>
                        <a:rPr lang="en-US" sz="2400"/>
                        <a:t>0.004</a:t>
                      </a:r>
                    </a:p>
                  </a:txBody>
                  <a:tcPr/>
                </a:tc>
                <a:tc>
                  <a:txBody>
                    <a:bodyPr/>
                    <a:lstStyle/>
                    <a:p>
                      <a:pPr>
                        <a:buNone/>
                      </a:pPr>
                      <a:r>
                        <a:rPr lang="en-US" sz="2400"/>
                        <a:t>14.8(2.32 to 94.9)</a:t>
                      </a:r>
                    </a:p>
                  </a:txBody>
                  <a:tcPr/>
                </a:tc>
                <a:extLst>
                  <a:ext uri="{0D108BD9-81ED-4DB2-BD59-A6C34878D82A}">
                    <a16:rowId xmlns:a16="http://schemas.microsoft.com/office/drawing/2014/main" val="10001"/>
                  </a:ext>
                </a:extLst>
              </a:tr>
              <a:tr h="1097915">
                <a:tc>
                  <a:txBody>
                    <a:bodyPr/>
                    <a:lstStyle/>
                    <a:p>
                      <a:pPr>
                        <a:buNone/>
                      </a:pPr>
                      <a:r>
                        <a:rPr lang="en-US" sz="2400"/>
                        <a:t>My family wouldnt approveof me drinking</a:t>
                      </a:r>
                    </a:p>
                  </a:txBody>
                  <a:tcPr/>
                </a:tc>
                <a:tc>
                  <a:txBody>
                    <a:bodyPr/>
                    <a:lstStyle/>
                    <a:p>
                      <a:pPr>
                        <a:buNone/>
                      </a:pPr>
                      <a:r>
                        <a:rPr lang="en-US" sz="2400"/>
                        <a:t>0.04</a:t>
                      </a:r>
                    </a:p>
                  </a:txBody>
                  <a:tcPr/>
                </a:tc>
                <a:tc>
                  <a:txBody>
                    <a:bodyPr/>
                    <a:lstStyle/>
                    <a:p>
                      <a:pPr>
                        <a:buNone/>
                      </a:pPr>
                      <a:r>
                        <a:rPr lang="en-US" sz="2400"/>
                        <a:t>0.2(0.04 to 0.93)</a:t>
                      </a:r>
                    </a:p>
                  </a:txBody>
                  <a:tcPr/>
                </a:tc>
                <a:extLst>
                  <a:ext uri="{0D108BD9-81ED-4DB2-BD59-A6C34878D82A}">
                    <a16:rowId xmlns:a16="http://schemas.microsoft.com/office/drawing/2014/main" val="10002"/>
                  </a:ext>
                </a:extLst>
              </a:tr>
              <a:tr h="1097915">
                <a:tc>
                  <a:txBody>
                    <a:bodyPr/>
                    <a:lstStyle/>
                    <a:p>
                      <a:pPr>
                        <a:buNone/>
                      </a:pPr>
                      <a:r>
                        <a:rPr lang="en-US" sz="2400"/>
                        <a:t>Education</a:t>
                      </a:r>
                    </a:p>
                  </a:txBody>
                  <a:tcPr/>
                </a:tc>
                <a:tc>
                  <a:txBody>
                    <a:bodyPr/>
                    <a:lstStyle/>
                    <a:p>
                      <a:pPr>
                        <a:buNone/>
                      </a:pPr>
                      <a:endParaRPr lang="en-US" sz="2400"/>
                    </a:p>
                  </a:txBody>
                  <a:tcPr/>
                </a:tc>
                <a:tc>
                  <a:txBody>
                    <a:bodyPr/>
                    <a:lstStyle/>
                    <a:p>
                      <a:pPr>
                        <a:buNone/>
                      </a:pPr>
                      <a:r>
                        <a:rPr lang="en-US" sz="2400"/>
                        <a:t>16.4(0.80 to 335.4)</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a:solidFill>
                  <a:schemeClr val="tx1"/>
                </a:solidFill>
                <a:latin typeface="Tahoma" panose="020B0604030504040204" pitchFamily="34" charset="0"/>
                <a:ea typeface="Tahoma" panose="020B0604030504040204" pitchFamily="34" charset="0"/>
                <a:cs typeface="Tahoma" panose="020B0604030504040204" pitchFamily="34" charset="0"/>
              </a:rPr>
              <a:t>Discussion</a:t>
            </a:r>
          </a:p>
        </p:txBody>
      </p:sp>
      <p:sp>
        <p:nvSpPr>
          <p:cNvPr id="3" name="Content Placeholder 2"/>
          <p:cNvSpPr>
            <a:spLocks noGrp="1"/>
          </p:cNvSpPr>
          <p:nvPr>
            <p:ph idx="1"/>
          </p:nvPr>
        </p:nvSpPr>
        <p:spPr/>
        <p:txBody>
          <a:bodyPr>
            <a:normAutofit lnSpcReduction="20000"/>
          </a:bodyPr>
          <a:lstStyle/>
          <a:p>
            <a:r>
              <a:rPr lang="en-US" dirty="0"/>
              <a:t>23.6% reported current  alcohol use(any amount) </a:t>
            </a:r>
          </a:p>
          <a:p>
            <a:pPr marL="0" indent="0">
              <a:buNone/>
            </a:pPr>
            <a:endParaRPr lang="en-US" dirty="0"/>
          </a:p>
          <a:p>
            <a:pPr algn="l"/>
            <a:r>
              <a:rPr lang="en-US" altLang="en-GB" dirty="0"/>
              <a:t>Cheap home made brews readily available</a:t>
            </a:r>
            <a:endParaRPr lang="en-GB" dirty="0"/>
          </a:p>
          <a:p>
            <a:endParaRPr lang="en-GB" dirty="0"/>
          </a:p>
          <a:p>
            <a:r>
              <a:rPr lang="en-US" altLang="en-GB" dirty="0"/>
              <a:t>Other forms of drinking less commonly reported</a:t>
            </a:r>
          </a:p>
          <a:p>
            <a:endParaRPr lang="en-US" altLang="en-GB" dirty="0"/>
          </a:p>
          <a:p>
            <a:r>
              <a:rPr lang="en-US" altLang="en-GB" dirty="0"/>
              <a:t>Influence of community and social networks similar to other studies</a:t>
            </a:r>
            <a:r>
              <a:rPr lang="en-US" altLang="en-GB" dirty="0">
                <a:solidFill>
                  <a:schemeClr val="accent1"/>
                </a:solidFill>
              </a:rPr>
              <a:t>(Pati etal 2018)</a:t>
            </a:r>
          </a:p>
          <a:p>
            <a:endParaRPr lang="en-US" altLang="en-GB" dirty="0">
              <a:solidFill>
                <a:schemeClr val="accent1"/>
              </a:solidFill>
            </a:endParaRPr>
          </a:p>
          <a:p>
            <a:r>
              <a:rPr lang="en-US" altLang="en-GB" dirty="0">
                <a:solidFill>
                  <a:schemeClr val="tx1"/>
                </a:solidFill>
              </a:rPr>
              <a:t>Paradoxical relationship betweenknowledge and alcohol 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GB" sz="3600" b="1" dirty="0">
                <a:solidFill>
                  <a:schemeClr val="tx1"/>
                </a:solidFill>
                <a:latin typeface="Tahoma" panose="020B0604030504040204" pitchFamily="34" charset="0"/>
                <a:ea typeface="Tahoma" panose="020B0604030504040204" pitchFamily="34" charset="0"/>
                <a:cs typeface="Tahoma" panose="020B0604030504040204" pitchFamily="34" charset="0"/>
              </a:rPr>
              <a:t>Methodological Considerations</a:t>
            </a:r>
          </a:p>
        </p:txBody>
      </p:sp>
      <p:sp>
        <p:nvSpPr>
          <p:cNvPr id="4" name="Text Placeholder 3"/>
          <p:cNvSpPr>
            <a:spLocks noGrp="1"/>
          </p:cNvSpPr>
          <p:nvPr>
            <p:ph type="body" idx="1"/>
          </p:nvPr>
        </p:nvSpPr>
        <p:spPr/>
        <p:txBody>
          <a:bodyPr/>
          <a:lstStyle/>
          <a:p>
            <a:r>
              <a:rPr lang="en-US">
                <a:latin typeface="Tahoma" panose="020B0604030504040204" pitchFamily="34" charset="0"/>
                <a:cs typeface="Tahoma" panose="020B0604030504040204" pitchFamily="34" charset="0"/>
              </a:rPr>
              <a:t>Weaknesses</a:t>
            </a:r>
          </a:p>
        </p:txBody>
      </p:sp>
      <p:sp>
        <p:nvSpPr>
          <p:cNvPr id="3" name="Content Placeholder 2"/>
          <p:cNvSpPr>
            <a:spLocks noGrp="1"/>
          </p:cNvSpPr>
          <p:nvPr>
            <p:ph sz="half" idx="2"/>
          </p:nvPr>
        </p:nvSpPr>
        <p:spPr/>
        <p:txBody>
          <a:bodyPr>
            <a:normAutofit/>
          </a:bodyPr>
          <a:lstStyle/>
          <a:p>
            <a:pPr marL="0" indent="0">
              <a:buNone/>
            </a:pPr>
            <a:endParaRPr lang="en-GB"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 </a:t>
            </a:r>
            <a:r>
              <a:rPr lang="en-US" altLang="en-GB" dirty="0">
                <a:latin typeface="Tahoma" panose="020B0604030504040204" pitchFamily="34" charset="0"/>
                <a:ea typeface="Tahoma" panose="020B0604030504040204" pitchFamily="34" charset="0"/>
                <a:cs typeface="Tahoma" panose="020B0604030504040204" pitchFamily="34" charset="0"/>
              </a:rPr>
              <a:t>Self report</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Most </a:t>
            </a:r>
            <a:r>
              <a:rPr lang="en-US" altLang="en-GB" dirty="0">
                <a:latin typeface="Tahoma" panose="020B0604030504040204" pitchFamily="34" charset="0"/>
                <a:ea typeface="Tahoma" panose="020B0604030504040204" pitchFamily="34" charset="0"/>
                <a:cs typeface="Tahoma" panose="020B0604030504040204" pitchFamily="34" charset="0"/>
              </a:rPr>
              <a:t>alcohol consumed home brewed</a:t>
            </a:r>
          </a:p>
        </p:txBody>
      </p:sp>
      <p:sp>
        <p:nvSpPr>
          <p:cNvPr id="5" name="Text Placeholder 4"/>
          <p:cNvSpPr>
            <a:spLocks noGrp="1"/>
          </p:cNvSpPr>
          <p:nvPr>
            <p:ph type="body" sz="quarter" idx="3"/>
          </p:nvPr>
        </p:nvSpPr>
        <p:spPr/>
        <p:txBody>
          <a:bodyPr/>
          <a:lstStyle/>
          <a:p>
            <a:r>
              <a:rPr lang="en-US">
                <a:latin typeface="Tahoma" panose="020B0604030504040204" pitchFamily="34" charset="0"/>
                <a:cs typeface="Tahoma" panose="020B0604030504040204" pitchFamily="34" charset="0"/>
              </a:rPr>
              <a:t>Mitigation</a:t>
            </a:r>
          </a:p>
        </p:txBody>
      </p:sp>
      <p:sp>
        <p:nvSpPr>
          <p:cNvPr id="6" name="Content Placeholder 5"/>
          <p:cNvSpPr>
            <a:spLocks noGrp="1"/>
          </p:cNvSpPr>
          <p:nvPr>
            <p:ph sz="quarter" idx="4"/>
          </p:nvPr>
        </p:nvSpPr>
        <p:spPr/>
        <p:txBody>
          <a:bodyPr/>
          <a:lstStyle/>
          <a:p>
            <a:endParaRPr lang="en-US"/>
          </a:p>
          <a:p>
            <a:r>
              <a:rPr lang="en-US">
                <a:latin typeface="Tahoma" panose="020B0604030504040204" pitchFamily="34" charset="0"/>
                <a:cs typeface="Tahoma" panose="020B0604030504040204" pitchFamily="34" charset="0"/>
              </a:rPr>
              <a:t>Compared with data from other studies</a:t>
            </a:r>
          </a:p>
          <a:p>
            <a:endParaRPr lang="en-US">
              <a:latin typeface="Tahoma" panose="020B0604030504040204" pitchFamily="34" charset="0"/>
              <a:cs typeface="Tahoma" panose="020B0604030504040204" pitchFamily="34" charset="0"/>
            </a:endParaRPr>
          </a:p>
          <a:p>
            <a:r>
              <a:rPr lang="en-US">
                <a:latin typeface="Tahoma" panose="020B0604030504040204" pitchFamily="34" charset="0"/>
                <a:cs typeface="Tahoma" panose="020B0604030504040204" pitchFamily="34" charset="0"/>
              </a:rPr>
              <a:t>Used WHO WHS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a:solidFill>
                  <a:schemeClr val="accent1"/>
                </a:solidFill>
                <a:latin typeface="Tahoma" panose="020B0604030504040204" pitchFamily="34" charset="0"/>
                <a:ea typeface="Tahoma" panose="020B0604030504040204" pitchFamily="34" charset="0"/>
                <a:cs typeface="Tahoma" panose="020B0604030504040204" pitchFamily="34" charset="0"/>
              </a:rPr>
              <a:t>Conclusion</a:t>
            </a:r>
          </a:p>
        </p:txBody>
      </p:sp>
      <p:sp>
        <p:nvSpPr>
          <p:cNvPr id="3" name="Content Placeholder 2"/>
          <p:cNvSpPr>
            <a:spLocks noGrp="1"/>
          </p:cNvSpPr>
          <p:nvPr>
            <p:ph idx="1"/>
          </p:nvPr>
        </p:nvSpPr>
        <p:spPr/>
        <p:txBody>
          <a:bodyPr>
            <a:normAutofit lnSpcReduction="10000"/>
          </a:bodyPr>
          <a:lstStyle/>
          <a:p>
            <a:r>
              <a:rPr lang="en-GB" dirty="0"/>
              <a:t> </a:t>
            </a:r>
            <a:r>
              <a:rPr lang="en-US" altLang="en-GB" dirty="0"/>
              <a:t>A</a:t>
            </a:r>
            <a:r>
              <a:rPr lang="en-GB" dirty="0"/>
              <a:t>lcohol use (any mount) during pregnancy is moderate while alcohol dependence, problematic and hazardous drinking is relatively low</a:t>
            </a:r>
          </a:p>
          <a:p>
            <a:endParaRPr lang="en-GB" dirty="0"/>
          </a:p>
          <a:p>
            <a:r>
              <a:rPr lang="en-GB" dirty="0"/>
              <a:t>Knowledge and attitude were important predictors of alcohol use</a:t>
            </a:r>
          </a:p>
          <a:p>
            <a:endParaRPr lang="en-GB" dirty="0"/>
          </a:p>
          <a:p>
            <a:r>
              <a:rPr lang="en-GB" dirty="0"/>
              <a:t>While alleviating alcohol use, development partners and relevant government departments should consider interventions that increase knowledge and risk perception on maternal drinking. Other risk factors that predict alcohol use during pregancy such as prior alcohol use, residence and parity should be mitigated or eliminated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latin typeface="Tahoma" panose="020B0604030504040204" pitchFamily="34" charset="0"/>
                <a:ea typeface="Tahoma" panose="020B0604030504040204" pitchFamily="34" charset="0"/>
                <a:cs typeface="Tahoma" panose="020B0604030504040204" pitchFamily="34" charset="0"/>
                <a:sym typeface="+mn-ea"/>
              </a:rPr>
              <a:t>Background</a:t>
            </a:r>
            <a:endParaRPr lang="en-US"/>
          </a:p>
        </p:txBody>
      </p:sp>
      <p:sp>
        <p:nvSpPr>
          <p:cNvPr id="5" name="Content Placeholder 4"/>
          <p:cNvSpPr>
            <a:spLocks noGrp="1"/>
          </p:cNvSpPr>
          <p:nvPr>
            <p:ph sz="half" idx="1"/>
          </p:nvPr>
        </p:nvSpPr>
        <p:spPr/>
        <p:txBody>
          <a:bodyPr>
            <a:normAutofit fontScale="70000"/>
          </a:bodyPr>
          <a:lstStyle/>
          <a:p>
            <a:r>
              <a:rPr lang="en-AU" dirty="0">
                <a:latin typeface="Tahoma" panose="020B0604030504040204" pitchFamily="34" charset="0"/>
                <a:ea typeface="Tahoma" panose="020B0604030504040204" pitchFamily="34" charset="0"/>
                <a:cs typeface="Tahoma" panose="020B0604030504040204" pitchFamily="34" charset="0"/>
                <a:sym typeface="+mn-ea"/>
              </a:rPr>
              <a:t>Alcohol use during pregnancy is associated with  FASD </a:t>
            </a:r>
            <a:r>
              <a:rPr lang="en-AU"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a:t>
            </a:r>
            <a:r>
              <a:rPr lang="en-AU" dirty="0" err="1">
                <a:solidFill>
                  <a:srgbClr val="0070C0"/>
                </a:solidFill>
                <a:latin typeface="Tahoma" panose="020B0604030504040204" pitchFamily="34" charset="0"/>
                <a:ea typeface="Tahoma" panose="020B0604030504040204" pitchFamily="34" charset="0"/>
                <a:cs typeface="Tahoma" panose="020B0604030504040204" pitchFamily="34" charset="0"/>
                <a:sym typeface="+mn-ea"/>
              </a:rPr>
              <a:t>Popova</a:t>
            </a:r>
            <a:r>
              <a:rPr lang="en-AU"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  </a:t>
            </a:r>
            <a:r>
              <a:rPr lang="en-AU" dirty="0" err="1">
                <a:solidFill>
                  <a:srgbClr val="0070C0"/>
                </a:solidFill>
                <a:latin typeface="Tahoma" panose="020B0604030504040204" pitchFamily="34" charset="0"/>
                <a:ea typeface="Tahoma" panose="020B0604030504040204" pitchFamily="34" charset="0"/>
                <a:cs typeface="Tahoma" panose="020B0604030504040204" pitchFamily="34" charset="0"/>
                <a:sym typeface="+mn-ea"/>
              </a:rPr>
              <a:t>et’al</a:t>
            </a:r>
            <a:r>
              <a:rPr lang="en-AU"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 2016)</a:t>
            </a:r>
            <a:endParaRPr lang="en-AU"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buNone/>
            </a:pPr>
            <a:endParaRPr lang="en-AU"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sym typeface="+mn-ea"/>
              </a:rPr>
              <a:t>Frequent and binge drinking more harmful</a:t>
            </a:r>
            <a:r>
              <a:rPr lang="en-US"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(May </a:t>
            </a:r>
            <a:r>
              <a:rPr lang="en-US" dirty="0" err="1">
                <a:solidFill>
                  <a:srgbClr val="0070C0"/>
                </a:solidFill>
                <a:latin typeface="Tahoma" panose="020B0604030504040204" pitchFamily="34" charset="0"/>
                <a:ea typeface="Tahoma" panose="020B0604030504040204" pitchFamily="34" charset="0"/>
                <a:cs typeface="Tahoma" panose="020B0604030504040204" pitchFamily="34" charset="0"/>
                <a:sym typeface="+mn-ea"/>
              </a:rPr>
              <a:t>et’al</a:t>
            </a:r>
            <a:r>
              <a:rPr lang="en-US"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 2013;Ornoy </a:t>
            </a:r>
            <a:r>
              <a:rPr lang="en-US" dirty="0" err="1">
                <a:solidFill>
                  <a:srgbClr val="0070C0"/>
                </a:solidFill>
                <a:latin typeface="Tahoma" panose="020B0604030504040204" pitchFamily="34" charset="0"/>
                <a:ea typeface="Tahoma" panose="020B0604030504040204" pitchFamily="34" charset="0"/>
                <a:cs typeface="Tahoma" panose="020B0604030504040204" pitchFamily="34" charset="0"/>
                <a:sym typeface="+mn-ea"/>
              </a:rPr>
              <a:t>et’al</a:t>
            </a:r>
            <a:r>
              <a:rPr lang="en-US"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 2010)</a:t>
            </a:r>
            <a:endParaRPr lang="en-US"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buNone/>
            </a:pPr>
            <a:endParaRPr lang="en-US"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en-AU" b="1" dirty="0">
                <a:latin typeface="Tahoma" panose="020B0604030504040204" pitchFamily="34" charset="0"/>
                <a:ea typeface="Tahoma" panose="020B0604030504040204" pitchFamily="34" charset="0"/>
                <a:cs typeface="Tahoma" panose="020B0604030504040204" pitchFamily="34" charset="0"/>
                <a:sym typeface="+mn-ea"/>
              </a:rPr>
              <a:t>No</a:t>
            </a:r>
            <a:r>
              <a:rPr lang="en-AU" dirty="0">
                <a:latin typeface="Tahoma" panose="020B0604030504040204" pitchFamily="34" charset="0"/>
                <a:ea typeface="Tahoma" panose="020B0604030504040204" pitchFamily="34" charset="0"/>
                <a:cs typeface="Tahoma" panose="020B0604030504040204" pitchFamily="34" charset="0"/>
                <a:sym typeface="+mn-ea"/>
              </a:rPr>
              <a:t> known </a:t>
            </a:r>
            <a:r>
              <a:rPr lang="en-AU" b="1" dirty="0">
                <a:latin typeface="Tahoma" panose="020B0604030504040204" pitchFamily="34" charset="0"/>
                <a:ea typeface="Tahoma" panose="020B0604030504040204" pitchFamily="34" charset="0"/>
                <a:cs typeface="Tahoma" panose="020B0604030504040204" pitchFamily="34" charset="0"/>
                <a:sym typeface="+mn-ea"/>
              </a:rPr>
              <a:t>safe</a:t>
            </a:r>
            <a:r>
              <a:rPr lang="en-AU" dirty="0">
                <a:latin typeface="Tahoma" panose="020B0604030504040204" pitchFamily="34" charset="0"/>
                <a:ea typeface="Tahoma" panose="020B0604030504040204" pitchFamily="34" charset="0"/>
                <a:cs typeface="Tahoma" panose="020B0604030504040204" pitchFamily="34" charset="0"/>
                <a:sym typeface="+mn-ea"/>
              </a:rPr>
              <a:t> </a:t>
            </a:r>
            <a:r>
              <a:rPr lang="en-AU" b="1" dirty="0">
                <a:latin typeface="Tahoma" panose="020B0604030504040204" pitchFamily="34" charset="0"/>
                <a:ea typeface="Tahoma" panose="020B0604030504040204" pitchFamily="34" charset="0"/>
                <a:cs typeface="Tahoma" panose="020B0604030504040204" pitchFamily="34" charset="0"/>
                <a:sym typeface="+mn-ea"/>
              </a:rPr>
              <a:t>amount of alcohol</a:t>
            </a:r>
            <a:r>
              <a:rPr lang="en-AU" dirty="0">
                <a:latin typeface="Tahoma" panose="020B0604030504040204" pitchFamily="34" charset="0"/>
                <a:ea typeface="Tahoma" panose="020B0604030504040204" pitchFamily="34" charset="0"/>
                <a:cs typeface="Tahoma" panose="020B0604030504040204" pitchFamily="34" charset="0"/>
                <a:sym typeface="+mn-ea"/>
              </a:rPr>
              <a:t> during pregnancy</a:t>
            </a:r>
            <a:r>
              <a:rPr lang="en-AU"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(WHO,2014)</a:t>
            </a:r>
            <a:endParaRPr lang="en-AU" dirty="0">
              <a:solidFill>
                <a:srgbClr val="0070C0"/>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sym typeface="+mn-ea"/>
              </a:rPr>
              <a:t>WHO Recommends abstinence</a:t>
            </a:r>
            <a:endParaRPr lang="en-US" dirty="0">
              <a:latin typeface="Tahoma" panose="020B0604030504040204" pitchFamily="34" charset="0"/>
              <a:ea typeface="Tahoma" panose="020B0604030504040204" pitchFamily="34" charset="0"/>
              <a:cs typeface="Tahoma" panose="020B0604030504040204" pitchFamily="34" charset="0"/>
            </a:endParaRPr>
          </a:p>
          <a:p>
            <a:endParaRPr lang="en-US"/>
          </a:p>
        </p:txBody>
      </p:sp>
      <p:sp>
        <p:nvSpPr>
          <p:cNvPr id="6" name="Content Placeholder 5"/>
          <p:cNvSpPr>
            <a:spLocks noGrp="1"/>
          </p:cNvSpPr>
          <p:nvPr>
            <p:ph sz="half" idx="2"/>
          </p:nvPr>
        </p:nvSpPr>
        <p:spPr/>
        <p:txBody>
          <a:bodyPr/>
          <a:lstStyle/>
          <a:p>
            <a:endParaRPr lang="en-US"/>
          </a:p>
        </p:txBody>
      </p:sp>
      <p:pic>
        <p:nvPicPr>
          <p:cNvPr id="10" name="Picture 5"/>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172200" y="1691005"/>
            <a:ext cx="51816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GB" b="1" dirty="0">
                <a:solidFill>
                  <a:schemeClr val="tx1"/>
                </a:solidFill>
                <a:latin typeface="Tahoma" panose="020B0604030504040204" pitchFamily="34" charset="0"/>
                <a:ea typeface="Tahoma" panose="020B0604030504040204" pitchFamily="34" charset="0"/>
                <a:cs typeface="Tahoma" panose="020B0604030504040204" pitchFamily="34" charset="0"/>
              </a:rPr>
              <a:t>Background</a:t>
            </a:r>
          </a:p>
        </p:txBody>
      </p:sp>
      <p:sp>
        <p:nvSpPr>
          <p:cNvPr id="6" name="Rectangle 5"/>
          <p:cNvSpPr/>
          <p:nvPr/>
        </p:nvSpPr>
        <p:spPr>
          <a:xfrm>
            <a:off x="643944" y="2111017"/>
            <a:ext cx="8268236" cy="2153285"/>
          </a:xfrm>
          <a:prstGeom prst="rect">
            <a:avLst/>
          </a:prstGeom>
        </p:spPr>
        <p:txBody>
          <a:bodyPr wrap="square">
            <a:spAutoFit/>
          </a:bodyPr>
          <a:lstStyle/>
          <a:p>
            <a:endParaRPr lang="en-GB" b="1" dirty="0"/>
          </a:p>
          <a:p>
            <a:endParaRPr lang="en-GB" sz="20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sz="2000" b="1" dirty="0">
              <a:latin typeface="Tahoma" panose="020B0604030504040204" pitchFamily="34" charset="0"/>
              <a:ea typeface="Tahoma" panose="020B0604030504040204" pitchFamily="34" charset="0"/>
              <a:cs typeface="Tahoma" panose="020B0604030504040204" pitchFamily="34" charset="0"/>
            </a:endParaRPr>
          </a:p>
          <a:p>
            <a:endParaRPr lang="en-GB" sz="20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sz="2000" dirty="0">
              <a:latin typeface="Tahoma" panose="020B0604030504040204" pitchFamily="34" charset="0"/>
              <a:ea typeface="Tahoma" panose="020B0604030504040204" pitchFamily="34" charset="0"/>
              <a:cs typeface="Tahoma" panose="020B0604030504040204" pitchFamily="34" charset="0"/>
            </a:endParaRPr>
          </a:p>
          <a:p>
            <a:endParaRPr lang="en-GB" dirty="0"/>
          </a:p>
          <a:p>
            <a:endParaRPr lang="en-GB" dirty="0"/>
          </a:p>
        </p:txBody>
      </p:sp>
      <p:sp>
        <p:nvSpPr>
          <p:cNvPr id="13" name="Content Placeholder 12"/>
          <p:cNvSpPr>
            <a:spLocks noGrp="1"/>
          </p:cNvSpPr>
          <p:nvPr>
            <p:ph idx="1"/>
          </p:nvPr>
        </p:nvSpPr>
        <p:spPr/>
        <p:txBody>
          <a:bodyPr>
            <a:normAutofit fontScale="90000" lnSpcReduction="20000"/>
          </a:bodyPr>
          <a:lstStyle/>
          <a:p>
            <a:r>
              <a:rPr lang="en-US" sz="2400" dirty="0">
                <a:latin typeface="Tahoma" panose="020B0604030504040204" pitchFamily="34" charset="0"/>
                <a:ea typeface="Tahoma" panose="020B0604030504040204" pitchFamily="34" charset="0"/>
                <a:cs typeface="Tahoma" panose="020B0604030504040204" pitchFamily="34" charset="0"/>
                <a:sym typeface="+mn-ea"/>
              </a:rPr>
              <a:t>Global estimates of maternal alcohol use at 9.8%</a:t>
            </a:r>
            <a:r>
              <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a:t>
            </a:r>
            <a:r>
              <a:rPr lang="en-US" sz="2400" dirty="0" err="1">
                <a:solidFill>
                  <a:srgbClr val="0070C0"/>
                </a:solidFill>
                <a:latin typeface="Tahoma" panose="020B0604030504040204" pitchFamily="34" charset="0"/>
                <a:ea typeface="Tahoma" panose="020B0604030504040204" pitchFamily="34" charset="0"/>
                <a:cs typeface="Tahoma" panose="020B0604030504040204" pitchFamily="34" charset="0"/>
                <a:sym typeface="+mn-ea"/>
              </a:rPr>
              <a:t>Popova</a:t>
            </a:r>
            <a:r>
              <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sym typeface="+mn-ea"/>
              </a:rPr>
              <a:t> et al,2016) </a:t>
            </a:r>
          </a:p>
          <a:p>
            <a:r>
              <a:rPr lang="en-US" sz="2400">
                <a:latin typeface="Tahoma" panose="020B0604030504040204" pitchFamily="34" charset="0"/>
                <a:cs typeface="Tahoma" panose="020B0604030504040204" pitchFamily="34" charset="0"/>
              </a:rPr>
              <a:t>Uganda had highest predicted prevalence of 20%</a:t>
            </a:r>
            <a:endParaRPr lang="en-US" sz="2000">
              <a:latin typeface="Tahoma" panose="020B0604030504040204" pitchFamily="34" charset="0"/>
              <a:cs typeface="Tahoma" panose="020B0604030504040204" pitchFamily="34" charset="0"/>
            </a:endParaRPr>
          </a:p>
          <a:p>
            <a:endParaRPr lang="en-US" sz="2000">
              <a:latin typeface="Tahoma" panose="020B0604030504040204" pitchFamily="34" charset="0"/>
              <a:cs typeface="Tahoma" panose="020B0604030504040204" pitchFamily="34" charset="0"/>
            </a:endParaRPr>
          </a:p>
          <a:p>
            <a:pPr marL="0" indent="0">
              <a:buNone/>
            </a:pPr>
            <a:r>
              <a:rPr lang="en-US" sz="2665">
                <a:solidFill>
                  <a:srgbClr val="0070C0"/>
                </a:solidFill>
                <a:latin typeface="Tahoma" panose="020B0604030504040204" pitchFamily="34" charset="0"/>
                <a:cs typeface="Tahoma" panose="020B0604030504040204" pitchFamily="34" charset="0"/>
              </a:rPr>
              <a:t>Why Northern Uganda?</a:t>
            </a:r>
            <a:endParaRPr lang="en-US" sz="2400">
              <a:solidFill>
                <a:srgbClr val="0070C0"/>
              </a:solidFill>
              <a:latin typeface="Tahoma" panose="020B0604030504040204" pitchFamily="34" charset="0"/>
              <a:cs typeface="Tahoma" panose="020B0604030504040204" pitchFamily="34" charset="0"/>
            </a:endParaRPr>
          </a:p>
          <a:p>
            <a:pPr marL="0" indent="0">
              <a:buNone/>
            </a:pPr>
            <a:endParaRPr lang="en-US" sz="2400">
              <a:solidFill>
                <a:srgbClr val="0070C0"/>
              </a:solidFill>
              <a:latin typeface="Tahoma" panose="020B0604030504040204" pitchFamily="34" charset="0"/>
              <a:cs typeface="Tahoma" panose="020B0604030504040204" pitchFamily="34" charset="0"/>
            </a:endParaRPr>
          </a:p>
          <a:p>
            <a:r>
              <a:rPr lang="en-US" sz="2400">
                <a:solidFill>
                  <a:schemeClr val="tx1"/>
                </a:solidFill>
                <a:latin typeface="Tahoma" panose="020B0604030504040204" pitchFamily="34" charset="0"/>
                <a:cs typeface="Tahoma" panose="020B0604030504040204" pitchFamily="34" charset="0"/>
              </a:rPr>
              <a:t>Higher prevalence of alcohol use in general population in the region</a:t>
            </a:r>
            <a:r>
              <a:rPr lang="en-US" sz="2400">
                <a:solidFill>
                  <a:srgbClr val="0070C0"/>
                </a:solidFill>
                <a:latin typeface="Tahoma" panose="020B0604030504040204" pitchFamily="34" charset="0"/>
                <a:cs typeface="Tahoma" panose="020B0604030504040204" pitchFamily="34" charset="0"/>
              </a:rPr>
              <a:t>(Kabwama 2016 etal, UBOS 2001)</a:t>
            </a:r>
          </a:p>
          <a:p>
            <a:pPr marL="0" indent="0">
              <a:buNone/>
            </a:pPr>
            <a:endParaRPr lang="en-US" sz="2400">
              <a:solidFill>
                <a:srgbClr val="0070C0"/>
              </a:solidFill>
              <a:latin typeface="Tahoma" panose="020B0604030504040204" pitchFamily="34" charset="0"/>
              <a:cs typeface="Tahoma" panose="020B0604030504040204" pitchFamily="34" charset="0"/>
            </a:endParaRPr>
          </a:p>
          <a:p>
            <a:r>
              <a:rPr lang="en-US" sz="2400">
                <a:solidFill>
                  <a:schemeClr val="tx1"/>
                </a:solidFill>
                <a:latin typeface="Tahoma" panose="020B0604030504040204" pitchFamily="34" charset="0"/>
                <a:cs typeface="Tahoma" panose="020B0604030504040204" pitchFamily="34" charset="0"/>
              </a:rPr>
              <a:t>Alcohol has been associated with poverty and war</a:t>
            </a:r>
            <a:r>
              <a:rPr lang="en-US" sz="2400">
                <a:solidFill>
                  <a:srgbClr val="0070C0"/>
                </a:solidFill>
                <a:latin typeface="Tahoma" panose="020B0604030504040204" pitchFamily="34" charset="0"/>
                <a:cs typeface="Tahoma" panose="020B0604030504040204" pitchFamily="34" charset="0"/>
              </a:rPr>
              <a:t>(Kabwama 2016;Ocaka etal 2011)</a:t>
            </a:r>
          </a:p>
          <a:p>
            <a:endParaRPr lang="en-US" sz="2400">
              <a:solidFill>
                <a:schemeClr val="tx1"/>
              </a:solidFill>
              <a:latin typeface="Tahoma" panose="020B0604030504040204" pitchFamily="34" charset="0"/>
              <a:cs typeface="Tahoma" panose="020B0604030504040204" pitchFamily="34" charset="0"/>
            </a:endParaRPr>
          </a:p>
          <a:p>
            <a:r>
              <a:rPr lang="en-US" sz="2400">
                <a:solidFill>
                  <a:schemeClr val="tx1"/>
                </a:solidFill>
                <a:latin typeface="Tahoma" panose="020B0604030504040204" pitchFamily="34" charset="0"/>
                <a:cs typeface="Tahoma" panose="020B0604030504040204" pitchFamily="34" charset="0"/>
              </a:rPr>
              <a:t>About a third (32.5%) of people in Northern Uganda are living below the national poverty line</a:t>
            </a:r>
            <a:r>
              <a:rPr lang="en-US" sz="2400">
                <a:solidFill>
                  <a:schemeClr val="accent5"/>
                </a:solidFill>
                <a:latin typeface="Tahoma" panose="020B0604030504040204" pitchFamily="34" charset="0"/>
                <a:cs typeface="Tahoma" panose="020B0604030504040204" pitchFamily="34" charset="0"/>
              </a:rPr>
              <a:t>(UBOS, 2019a)</a:t>
            </a:r>
            <a:r>
              <a:rPr lang="en-US" sz="2400">
                <a:solidFill>
                  <a:schemeClr val="tx1"/>
                </a:solidFill>
                <a:latin typeface="Tahoma" panose="020B0604030504040204" pitchFamily="34" charset="0"/>
                <a:cs typeface="Tahoma" panose="020B0604030504040204" pitchFamily="34"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atin typeface="Tahoma" panose="020B0604030504040204" pitchFamily="34" charset="0"/>
                <a:cs typeface="Tahoma" panose="020B0604030504040204" pitchFamily="34" charset="0"/>
              </a:rPr>
              <a:t>Methods</a:t>
            </a:r>
          </a:p>
        </p:txBody>
      </p:sp>
      <p:sp>
        <p:nvSpPr>
          <p:cNvPr id="3" name="Content Placeholder 2"/>
          <p:cNvSpPr>
            <a:spLocks noGrp="1"/>
          </p:cNvSpPr>
          <p:nvPr>
            <p:ph idx="1"/>
          </p:nvPr>
        </p:nvSpPr>
        <p:spPr/>
        <p:txBody>
          <a:bodyPr>
            <a:normAutofit fontScale="90000" lnSpcReduction="20000"/>
          </a:bodyPr>
          <a:lstStyle/>
          <a:p>
            <a:pPr marL="0" indent="0">
              <a:buNone/>
            </a:pPr>
            <a:r>
              <a:rPr lang="en-US" alt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Study site</a:t>
            </a:r>
          </a:p>
          <a:p>
            <a:pPr marL="0" indent="0">
              <a:buNone/>
            </a:pPr>
            <a:r>
              <a:rPr lang="en-US" altLang="en-GB" dirty="0">
                <a:solidFill>
                  <a:schemeClr val="tx1"/>
                </a:solidFill>
                <a:latin typeface="Tahoma" panose="020B0604030504040204" pitchFamily="34" charset="0"/>
                <a:ea typeface="Tahoma" panose="020B0604030504040204" pitchFamily="34" charset="0"/>
                <a:cs typeface="Tahoma" panose="020B0604030504040204" pitchFamily="34" charset="0"/>
                <a:sym typeface="+mn-ea"/>
              </a:rPr>
              <a:t>Gulu,Kitgum and Pader</a:t>
            </a:r>
            <a:endPar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endParaRPr>
          </a:p>
          <a:p>
            <a:pPr marL="0" indent="0">
              <a:buNone/>
            </a:pPr>
            <a:endPar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endParaRPr>
          </a:p>
          <a:p>
            <a:pPr marL="0" indent="0">
              <a:buNone/>
            </a:pPr>
            <a: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Inclusion</a:t>
            </a:r>
            <a:endParaRPr lang="en-GB"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Women in reproductive age group 15-49</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Attending ANC services in </a:t>
            </a:r>
            <a:r>
              <a:rPr lang="en-GB" dirty="0" err="1">
                <a:latin typeface="Tahoma" panose="020B0604030504040204" pitchFamily="34" charset="0"/>
                <a:ea typeface="Tahoma" panose="020B0604030504040204" pitchFamily="34" charset="0"/>
                <a:cs typeface="Tahoma" panose="020B0604030504040204" pitchFamily="34" charset="0"/>
                <a:sym typeface="+mn-ea"/>
              </a:rPr>
              <a:t>Gulu</a:t>
            </a:r>
            <a:r>
              <a:rPr lang="en-GB" dirty="0">
                <a:latin typeface="Tahoma" panose="020B0604030504040204" pitchFamily="34" charset="0"/>
                <a:ea typeface="Tahoma" panose="020B0604030504040204" pitchFamily="34" charset="0"/>
                <a:cs typeface="Tahoma" panose="020B0604030504040204" pitchFamily="34" charset="0"/>
                <a:sym typeface="+mn-ea"/>
              </a:rPr>
              <a:t>, </a:t>
            </a:r>
            <a:r>
              <a:rPr lang="en-GB" dirty="0" err="1">
                <a:latin typeface="Tahoma" panose="020B0604030504040204" pitchFamily="34" charset="0"/>
                <a:ea typeface="Tahoma" panose="020B0604030504040204" pitchFamily="34" charset="0"/>
                <a:cs typeface="Tahoma" panose="020B0604030504040204" pitchFamily="34" charset="0"/>
                <a:sym typeface="+mn-ea"/>
              </a:rPr>
              <a:t>Kitgum</a:t>
            </a:r>
            <a:r>
              <a:rPr lang="en-GB" dirty="0">
                <a:latin typeface="Tahoma" panose="020B0604030504040204" pitchFamily="34" charset="0"/>
                <a:ea typeface="Tahoma" panose="020B0604030504040204" pitchFamily="34" charset="0"/>
                <a:cs typeface="Tahoma" panose="020B0604030504040204" pitchFamily="34" charset="0"/>
                <a:sym typeface="+mn-ea"/>
              </a:rPr>
              <a:t> and </a:t>
            </a:r>
            <a:r>
              <a:rPr lang="en-GB" dirty="0" err="1">
                <a:latin typeface="Tahoma" panose="020B0604030504040204" pitchFamily="34" charset="0"/>
                <a:ea typeface="Tahoma" panose="020B0604030504040204" pitchFamily="34" charset="0"/>
                <a:cs typeface="Tahoma" panose="020B0604030504040204" pitchFamily="34" charset="0"/>
                <a:sym typeface="+mn-ea"/>
              </a:rPr>
              <a:t>Pader</a:t>
            </a:r>
            <a:endParaRPr lang="en-GB"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GB" b="1" dirty="0">
                <a:solidFill>
                  <a:schemeClr val="accent1"/>
                </a:solidFill>
                <a:latin typeface="Tahoma" panose="020B0604030504040204" pitchFamily="34" charset="0"/>
                <a:ea typeface="Tahoma" panose="020B0604030504040204" pitchFamily="34" charset="0"/>
                <a:cs typeface="Tahoma" panose="020B0604030504040204" pitchFamily="34" charset="0"/>
                <a:sym typeface="+mn-ea"/>
              </a:rPr>
              <a:t>Exclusion</a:t>
            </a:r>
            <a:endParaRPr lang="en-GB"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Women who refuse to participate</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Women who do not recall drinking patterns</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Women who will be drunk or unable to attend interview for any health reasons</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Tahoma" panose="020B0604030504040204" pitchFamily="34" charset="0"/>
                <a:cs typeface="Tahoma" panose="020B0604030504040204" pitchFamily="34" charset="0"/>
              </a:rPr>
              <a:t>Sample size Determination</a:t>
            </a:r>
          </a:p>
        </p:txBody>
      </p:sp>
      <p:sp>
        <p:nvSpPr>
          <p:cNvPr id="3" name="Content Placeholder 2"/>
          <p:cNvSpPr>
            <a:spLocks noGrp="1"/>
          </p:cNvSpPr>
          <p:nvPr>
            <p:ph idx="1"/>
          </p:nvPr>
        </p:nvSpPr>
        <p:spPr/>
        <p:txBody>
          <a:bodyPr>
            <a:normAutofit fontScale="65000"/>
          </a:bodyPr>
          <a:lstStyle/>
          <a:p>
            <a:r>
              <a:rPr lang="en-GB" dirty="0">
                <a:latin typeface="Tahoma" panose="020B0604030504040204" pitchFamily="34" charset="0"/>
                <a:ea typeface="Tahoma" panose="020B0604030504040204" pitchFamily="34" charset="0"/>
                <a:cs typeface="Tahoma" panose="020B0604030504040204" pitchFamily="34" charset="0"/>
                <a:sym typeface="+mn-ea"/>
              </a:rPr>
              <a:t>Kish Leslie  formula (1963)</a:t>
            </a:r>
            <a:endParaRPr lang="en-GB"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Infinite </a:t>
            </a:r>
            <a:r>
              <a:rPr lang="en-GB" dirty="0" err="1">
                <a:latin typeface="Tahoma" panose="020B0604030504040204" pitchFamily="34" charset="0"/>
                <a:ea typeface="Tahoma" panose="020B0604030504040204" pitchFamily="34" charset="0"/>
                <a:cs typeface="Tahoma" panose="020B0604030504040204" pitchFamily="34" charset="0"/>
                <a:sym typeface="+mn-ea"/>
              </a:rPr>
              <a:t>Popn</a:t>
            </a:r>
            <a:r>
              <a:rPr lang="en-GB" dirty="0">
                <a:latin typeface="Tahoma" panose="020B0604030504040204" pitchFamily="34" charset="0"/>
                <a:ea typeface="Tahoma" panose="020B0604030504040204" pitchFamily="34" charset="0"/>
                <a:cs typeface="Tahoma" panose="020B0604030504040204" pitchFamily="34" charset="0"/>
                <a:sym typeface="+mn-ea"/>
              </a:rPr>
              <a:t> of 30%(</a:t>
            </a:r>
            <a:r>
              <a:rPr lang="en-GB" dirty="0" err="1">
                <a:latin typeface="Tahoma" panose="020B0604030504040204" pitchFamily="34" charset="0"/>
                <a:ea typeface="Tahoma" panose="020B0604030504040204" pitchFamily="34" charset="0"/>
                <a:cs typeface="Tahoma" panose="020B0604030504040204" pitchFamily="34" charset="0"/>
                <a:sym typeface="+mn-ea"/>
              </a:rPr>
              <a:t>Namagembe</a:t>
            </a:r>
            <a:r>
              <a:rPr lang="en-GB" dirty="0">
                <a:latin typeface="Tahoma" panose="020B0604030504040204" pitchFamily="34" charset="0"/>
                <a:ea typeface="Tahoma" panose="020B0604030504040204" pitchFamily="34" charset="0"/>
                <a:cs typeface="Tahoma" panose="020B0604030504040204" pitchFamily="34" charset="0"/>
                <a:sym typeface="+mn-ea"/>
              </a:rPr>
              <a:t>, 2010)</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Sample size = 322.2</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Design effect of 1.305</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In this case n'' = 322*1.305(UDHS, 2005) = 420 </a:t>
            </a:r>
            <a:endParaRPr lang="en-GB" dirty="0">
              <a:latin typeface="Tahoma" panose="020B0604030504040204" pitchFamily="34" charset="0"/>
              <a:ea typeface="Tahoma" panose="020B0604030504040204" pitchFamily="34" charset="0"/>
              <a:cs typeface="Tahoma" panose="020B0604030504040204" pitchFamily="34" charset="0"/>
            </a:endParaRP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sym typeface="+mn-ea"/>
              </a:rPr>
              <a:t>Sample size 420</a:t>
            </a:r>
            <a:endParaRPr lang="en-GB"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GB" dirty="0">
              <a:latin typeface="Tahoma" panose="020B0604030504040204" pitchFamily="34" charset="0"/>
              <a:ea typeface="Tahoma" panose="020B0604030504040204" pitchFamily="34" charset="0"/>
              <a:cs typeface="Tahoma" panose="020B0604030504040204" pitchFamily="34" charset="0"/>
            </a:endParaRP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latin typeface="Tahoma" panose="020B0604030504040204" pitchFamily="34" charset="0"/>
                <a:cs typeface="Tahoma" panose="020B0604030504040204" pitchFamily="34" charset="0"/>
              </a:rPr>
              <a:t>Methods</a:t>
            </a:r>
          </a:p>
        </p:txBody>
      </p:sp>
      <p:graphicFrame>
        <p:nvGraphicFramePr>
          <p:cNvPr id="4" name="Content Placeholder 3"/>
          <p:cNvGraphicFramePr>
            <a:graphicFrameLocks noGrp="1"/>
          </p:cNvGraphicFramePr>
          <p:nvPr>
            <p:ph idx="1"/>
          </p:nvPr>
        </p:nvGraphicFramePr>
        <p:xfrm>
          <a:off x="838200" y="1433195"/>
          <a:ext cx="10785475" cy="5757545"/>
        </p:xfrm>
        <a:graphic>
          <a:graphicData uri="http://schemas.openxmlformats.org/drawingml/2006/table">
            <a:tbl>
              <a:tblPr firstRow="1" bandRow="1">
                <a:tableStyleId>{5C22544A-7EE6-4342-B048-85BDC9FD1C3A}</a:tableStyleId>
              </a:tblPr>
              <a:tblGrid>
                <a:gridCol w="2157095">
                  <a:extLst>
                    <a:ext uri="{9D8B030D-6E8A-4147-A177-3AD203B41FA5}">
                      <a16:colId xmlns:a16="http://schemas.microsoft.com/office/drawing/2014/main" val="20000"/>
                    </a:ext>
                  </a:extLst>
                </a:gridCol>
                <a:gridCol w="2157095">
                  <a:extLst>
                    <a:ext uri="{9D8B030D-6E8A-4147-A177-3AD203B41FA5}">
                      <a16:colId xmlns:a16="http://schemas.microsoft.com/office/drawing/2014/main" val="20001"/>
                    </a:ext>
                  </a:extLst>
                </a:gridCol>
                <a:gridCol w="2157095">
                  <a:extLst>
                    <a:ext uri="{9D8B030D-6E8A-4147-A177-3AD203B41FA5}">
                      <a16:colId xmlns:a16="http://schemas.microsoft.com/office/drawing/2014/main" val="20002"/>
                    </a:ext>
                  </a:extLst>
                </a:gridCol>
                <a:gridCol w="2157095">
                  <a:extLst>
                    <a:ext uri="{9D8B030D-6E8A-4147-A177-3AD203B41FA5}">
                      <a16:colId xmlns:a16="http://schemas.microsoft.com/office/drawing/2014/main" val="20003"/>
                    </a:ext>
                  </a:extLst>
                </a:gridCol>
                <a:gridCol w="2157095">
                  <a:extLst>
                    <a:ext uri="{9D8B030D-6E8A-4147-A177-3AD203B41FA5}">
                      <a16:colId xmlns:a16="http://schemas.microsoft.com/office/drawing/2014/main" val="20004"/>
                    </a:ext>
                  </a:extLst>
                </a:gridCol>
              </a:tblGrid>
              <a:tr h="1415415">
                <a:tc>
                  <a:txBody>
                    <a:bodyPr/>
                    <a:lstStyle/>
                    <a:p>
                      <a:pPr>
                        <a:buNone/>
                      </a:pPr>
                      <a:r>
                        <a:rPr lang="en-US"/>
                        <a:t>Design</a:t>
                      </a:r>
                    </a:p>
                  </a:txBody>
                  <a:tcPr/>
                </a:tc>
                <a:tc>
                  <a:txBody>
                    <a:bodyPr/>
                    <a:lstStyle/>
                    <a:p>
                      <a:pPr>
                        <a:buNone/>
                      </a:pPr>
                      <a:r>
                        <a:rPr lang="en-US"/>
                        <a:t>Sample</a:t>
                      </a:r>
                    </a:p>
                  </a:txBody>
                  <a:tcPr/>
                </a:tc>
                <a:tc>
                  <a:txBody>
                    <a:bodyPr/>
                    <a:lstStyle/>
                    <a:p>
                      <a:pPr>
                        <a:buNone/>
                      </a:pPr>
                      <a:r>
                        <a:rPr lang="en-US"/>
                        <a:t>Data Collection Methods</a:t>
                      </a:r>
                    </a:p>
                  </a:txBody>
                  <a:tcPr/>
                </a:tc>
                <a:tc>
                  <a:txBody>
                    <a:bodyPr/>
                    <a:lstStyle/>
                    <a:p>
                      <a:pPr>
                        <a:buNone/>
                      </a:pPr>
                      <a:r>
                        <a:rPr lang="en-US"/>
                        <a:t>Concepts explored</a:t>
                      </a:r>
                    </a:p>
                  </a:txBody>
                  <a:tcPr/>
                </a:tc>
                <a:tc>
                  <a:txBody>
                    <a:bodyPr/>
                    <a:lstStyle/>
                    <a:p>
                      <a:pPr>
                        <a:buNone/>
                      </a:pPr>
                      <a:r>
                        <a:rPr lang="en-US"/>
                        <a:t>Analysis</a:t>
                      </a:r>
                    </a:p>
                  </a:txBody>
                  <a:tcPr/>
                </a:tc>
                <a:extLst>
                  <a:ext uri="{0D108BD9-81ED-4DB2-BD59-A6C34878D82A}">
                    <a16:rowId xmlns:a16="http://schemas.microsoft.com/office/drawing/2014/main" val="10000"/>
                  </a:ext>
                </a:extLst>
              </a:tr>
              <a:tr h="4342130">
                <a:tc>
                  <a:txBody>
                    <a:bodyPr/>
                    <a:lstStyle/>
                    <a:p>
                      <a:pPr>
                        <a:buNone/>
                      </a:pPr>
                      <a:r>
                        <a:rPr lang="en-US"/>
                        <a:t>Quantitative</a:t>
                      </a:r>
                    </a:p>
                  </a:txBody>
                  <a:tcPr/>
                </a:tc>
                <a:tc>
                  <a:txBody>
                    <a:bodyPr/>
                    <a:lstStyle/>
                    <a:p>
                      <a:pPr marL="285750" indent="-285750">
                        <a:buFont typeface="Arial" panose="020B0604020202020204" pitchFamily="34" charset="0"/>
                        <a:buChar char="•"/>
                      </a:pPr>
                      <a:r>
                        <a:rPr lang="en-US"/>
                        <a:t>420 women seeking ANC care in Gulu Kitgum and Pader Districts</a:t>
                      </a:r>
                    </a:p>
                  </a:txBody>
                  <a:tcPr/>
                </a:tc>
                <a:tc>
                  <a:txBody>
                    <a:bodyPr/>
                    <a:lstStyle/>
                    <a:p>
                      <a:pPr marL="285750" indent="-285750">
                        <a:buFont typeface="Arial" panose="020B0604020202020204" pitchFamily="34" charset="0"/>
                        <a:buChar char="•"/>
                      </a:pPr>
                      <a:r>
                        <a:rPr lang="en-US"/>
                        <a:t>A structured questionnaire was administered to women</a:t>
                      </a:r>
                    </a:p>
                    <a:p>
                      <a:pPr marL="285750" indent="-285750">
                        <a:buFont typeface="Arial" panose="020B0604020202020204" pitchFamily="34" charset="0"/>
                        <a:buChar char="•"/>
                      </a:pPr>
                      <a:r>
                        <a:rPr lang="en-US"/>
                        <a:t>A  modified WHO AUDIT questionnaire was also administered</a:t>
                      </a:r>
                    </a:p>
                  </a:txBody>
                  <a:tcPr/>
                </a:tc>
                <a:tc>
                  <a:txBody>
                    <a:bodyPr/>
                    <a:lstStyle/>
                    <a:p>
                      <a:pPr marL="285750" indent="-285750">
                        <a:buFont typeface="Arial" panose="020B0604020202020204" pitchFamily="34" charset="0"/>
                        <a:buChar char="•"/>
                      </a:pPr>
                      <a:r>
                        <a:rPr lang="en-US"/>
                        <a:t>Women   were interviewed regarding their drinking habits, their socio demographic and other characteristics were also obtained</a:t>
                      </a:r>
                    </a:p>
                  </a:txBody>
                  <a:tcPr/>
                </a:tc>
                <a:tc>
                  <a:txBody>
                    <a:bodyPr/>
                    <a:lstStyle/>
                    <a:p>
                      <a:pPr marL="285750" indent="-285750">
                        <a:buFont typeface="Arial" panose="020B0604020202020204" pitchFamily="34" charset="0"/>
                        <a:buChar char="•"/>
                      </a:pPr>
                      <a:r>
                        <a:rPr lang="en-US" sz="1800" dirty="0">
                          <a:sym typeface="+mn-ea"/>
                        </a:rPr>
                        <a:t>Descriptive statistics</a:t>
                      </a:r>
                    </a:p>
                    <a:p>
                      <a:pPr marL="285750" indent="-285750">
                        <a:buFont typeface="Arial" panose="020B0604020202020204" pitchFamily="34" charset="0"/>
                        <a:buChar char="•"/>
                      </a:pPr>
                      <a:r>
                        <a:rPr lang="en-US" sz="1800" dirty="0">
                          <a:sym typeface="+mn-ea"/>
                        </a:rPr>
                        <a:t>Chisquare test</a:t>
                      </a:r>
                    </a:p>
                    <a:p>
                      <a:pPr marL="285750" indent="-285750">
                        <a:buFont typeface="Arial" panose="020B0604020202020204" pitchFamily="34" charset="0"/>
                        <a:buChar char="•"/>
                      </a:pPr>
                      <a:r>
                        <a:rPr lang="en-US" sz="1800" dirty="0">
                          <a:sym typeface="+mn-ea"/>
                        </a:rPr>
                        <a:t>Logistic  regression </a:t>
                      </a:r>
                      <a:endParaRPr lang="en-US" sz="1800" b="0" dirty="0"/>
                    </a:p>
                    <a:p>
                      <a:pPr>
                        <a:buNone/>
                      </a:pPr>
                      <a:endParaRPr lang="en-US"/>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tx1"/>
                </a:solidFill>
                <a:latin typeface="Tahoma" panose="020B0604030504040204" pitchFamily="34" charset="0"/>
                <a:ea typeface="Tahoma" panose="020B0604030504040204" pitchFamily="34" charset="0"/>
                <a:cs typeface="Tahoma" panose="020B0604030504040204" pitchFamily="34" charset="0"/>
              </a:rPr>
              <a:t>Methodology Cont’d- Sample size</a:t>
            </a:r>
          </a:p>
        </p:txBody>
      </p:sp>
      <p:graphicFrame>
        <p:nvGraphicFramePr>
          <p:cNvPr id="4" name="Content Placeholder 3"/>
          <p:cNvGraphicFramePr>
            <a:graphicFrameLocks noGrp="1"/>
          </p:cNvGraphicFramePr>
          <p:nvPr>
            <p:ph idx="1"/>
          </p:nvPr>
        </p:nvGraphicFramePr>
        <p:xfrm>
          <a:off x="838200" y="1825625"/>
          <a:ext cx="10515600" cy="509016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GB" dirty="0">
                          <a:latin typeface="Tahoma" panose="020B0604030504040204" pitchFamily="34" charset="0"/>
                          <a:ea typeface="Tahoma" panose="020B0604030504040204" pitchFamily="34" charset="0"/>
                          <a:cs typeface="Tahoma" panose="020B0604030504040204" pitchFamily="34" charset="0"/>
                        </a:rPr>
                        <a:t>District</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Facility</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Number of Facilities</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ANC Attendees</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Sample Size</a:t>
                      </a:r>
                    </a:p>
                  </a:txBody>
                  <a:tcPr/>
                </a:tc>
                <a:extLst>
                  <a:ext uri="{0D108BD9-81ED-4DB2-BD59-A6C34878D82A}">
                    <a16:rowId xmlns:a16="http://schemas.microsoft.com/office/drawing/2014/main" val="10000"/>
                  </a:ext>
                </a:extLst>
              </a:tr>
              <a:tr h="370840">
                <a:tc>
                  <a:txBody>
                    <a:bodyPr/>
                    <a:lstStyle/>
                    <a:p>
                      <a:r>
                        <a:rPr lang="en-GB" dirty="0" err="1">
                          <a:latin typeface="Tahoma" panose="020B0604030504040204" pitchFamily="34" charset="0"/>
                          <a:ea typeface="Tahoma" panose="020B0604030504040204" pitchFamily="34" charset="0"/>
                          <a:cs typeface="Tahoma" panose="020B0604030504040204" pitchFamily="34" charset="0"/>
                        </a:rPr>
                        <a:t>Gulu</a:t>
                      </a:r>
                      <a:endParaRPr lang="en-GB"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46</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4341</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61</a:t>
                      </a:r>
                    </a:p>
                  </a:txBody>
                  <a:tcPr/>
                </a:tc>
                <a:extLst>
                  <a:ext uri="{0D108BD9-81ED-4DB2-BD59-A6C34878D82A}">
                    <a16:rowId xmlns:a16="http://schemas.microsoft.com/office/drawing/2014/main" val="10001"/>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16</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3792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53</a:t>
                      </a:r>
                    </a:p>
                  </a:txBody>
                  <a:tcPr/>
                </a:tc>
                <a:extLst>
                  <a:ext uri="{0D108BD9-81ED-4DB2-BD59-A6C34878D82A}">
                    <a16:rowId xmlns:a16="http://schemas.microsoft.com/office/drawing/2014/main" val="10002"/>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HCIV</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648</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10</a:t>
                      </a:r>
                    </a:p>
                  </a:txBody>
                  <a:tcPr/>
                </a:tc>
                <a:extLst>
                  <a:ext uri="{0D108BD9-81ED-4DB2-BD59-A6C34878D82A}">
                    <a16:rowId xmlns:a16="http://schemas.microsoft.com/office/drawing/2014/main" val="10003"/>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Hospital</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7833</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110</a:t>
                      </a:r>
                    </a:p>
                  </a:txBody>
                  <a:tcPr/>
                </a:tc>
                <a:extLst>
                  <a:ext uri="{0D108BD9-81ED-4DB2-BD59-A6C34878D82A}">
                    <a16:rowId xmlns:a16="http://schemas.microsoft.com/office/drawing/2014/main" val="10004"/>
                  </a:ext>
                </a:extLst>
              </a:tr>
              <a:tr h="370840">
                <a:tc>
                  <a:txBody>
                    <a:bodyPr/>
                    <a:lstStyle/>
                    <a:p>
                      <a:r>
                        <a:rPr lang="en-GB" dirty="0" err="1">
                          <a:latin typeface="Tahoma" panose="020B0604030504040204" pitchFamily="34" charset="0"/>
                          <a:ea typeface="Tahoma" panose="020B0604030504040204" pitchFamily="34" charset="0"/>
                          <a:cs typeface="Tahoma" panose="020B0604030504040204" pitchFamily="34" charset="0"/>
                        </a:rPr>
                        <a:t>Kitgum</a:t>
                      </a:r>
                      <a:endParaRPr lang="en-GB"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15</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1482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20</a:t>
                      </a:r>
                    </a:p>
                  </a:txBody>
                  <a:tcPr/>
                </a:tc>
                <a:extLst>
                  <a:ext uri="{0D108BD9-81ED-4DB2-BD59-A6C34878D82A}">
                    <a16:rowId xmlns:a16="http://schemas.microsoft.com/office/drawing/2014/main" val="10005"/>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10</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3412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48</a:t>
                      </a:r>
                    </a:p>
                  </a:txBody>
                  <a:tcPr/>
                </a:tc>
                <a:extLst>
                  <a:ext uri="{0D108BD9-81ED-4DB2-BD59-A6C34878D82A}">
                    <a16:rowId xmlns:a16="http://schemas.microsoft.com/office/drawing/2014/main" val="10006"/>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HCIV</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712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12</a:t>
                      </a:r>
                    </a:p>
                  </a:txBody>
                  <a:tcPr/>
                </a:tc>
                <a:extLst>
                  <a:ext uri="{0D108BD9-81ED-4DB2-BD59-A6C34878D82A}">
                    <a16:rowId xmlns:a16="http://schemas.microsoft.com/office/drawing/2014/main" val="10007"/>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Hospital</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3184</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44</a:t>
                      </a:r>
                    </a:p>
                  </a:txBody>
                  <a:tcPr/>
                </a:tc>
                <a:extLst>
                  <a:ext uri="{0D108BD9-81ED-4DB2-BD59-A6C34878D82A}">
                    <a16:rowId xmlns:a16="http://schemas.microsoft.com/office/drawing/2014/main" val="10008"/>
                  </a:ext>
                </a:extLst>
              </a:tr>
              <a:tr h="370840">
                <a:tc>
                  <a:txBody>
                    <a:bodyPr/>
                    <a:lstStyle/>
                    <a:p>
                      <a:r>
                        <a:rPr lang="en-GB" dirty="0" err="1">
                          <a:latin typeface="Tahoma" panose="020B0604030504040204" pitchFamily="34" charset="0"/>
                          <a:ea typeface="Tahoma" panose="020B0604030504040204" pitchFamily="34" charset="0"/>
                          <a:cs typeface="Tahoma" panose="020B0604030504040204" pitchFamily="34" charset="0"/>
                        </a:rPr>
                        <a:t>Pader</a:t>
                      </a:r>
                      <a:endParaRPr lang="en-GB"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346</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5</a:t>
                      </a:r>
                    </a:p>
                  </a:txBody>
                  <a:tcPr/>
                </a:tc>
                <a:extLst>
                  <a:ext uri="{0D108BD9-81ED-4DB2-BD59-A6C34878D82A}">
                    <a16:rowId xmlns:a16="http://schemas.microsoft.com/office/drawing/2014/main" val="10009"/>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HCIII</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13</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3215</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45</a:t>
                      </a:r>
                    </a:p>
                  </a:txBody>
                  <a:tcPr/>
                </a:tc>
                <a:extLst>
                  <a:ext uri="{0D108BD9-81ED-4DB2-BD59-A6C34878D82A}">
                    <a16:rowId xmlns:a16="http://schemas.microsoft.com/office/drawing/2014/main" val="10010"/>
                  </a:ext>
                </a:extLst>
              </a:tr>
              <a:tr h="370840">
                <a:tc>
                  <a:txBody>
                    <a:bodyPr/>
                    <a:lstStyle/>
                    <a:p>
                      <a:endParaRPr lang="en-GB">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HCIV</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2</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834</a:t>
                      </a:r>
                    </a:p>
                  </a:txBody>
                  <a:tcPr/>
                </a:tc>
                <a:tc>
                  <a:txBody>
                    <a:bodyPr/>
                    <a:lstStyle/>
                    <a:p>
                      <a:r>
                        <a:rPr lang="en-GB" dirty="0">
                          <a:latin typeface="Tahoma" panose="020B0604030504040204" pitchFamily="34" charset="0"/>
                          <a:ea typeface="Tahoma" panose="020B0604030504040204" pitchFamily="34" charset="0"/>
                          <a:cs typeface="Tahoma" panose="020B0604030504040204" pitchFamily="34" charset="0"/>
                        </a:rPr>
                        <a:t>12</a:t>
                      </a:r>
                    </a:p>
                  </a:txBody>
                  <a:tcPr/>
                </a:tc>
                <a:extLst>
                  <a:ext uri="{0D108BD9-81ED-4DB2-BD59-A6C34878D82A}">
                    <a16:rowId xmlns:a16="http://schemas.microsoft.com/office/drawing/2014/main" val="10011"/>
                  </a:ext>
                </a:extLst>
              </a:tr>
              <a:tr h="370840">
                <a:tc>
                  <a:txBody>
                    <a:bodyPr/>
                    <a:lstStyle/>
                    <a:p>
                      <a:r>
                        <a:rPr lang="en-GB" b="1" dirty="0">
                          <a:latin typeface="Tahoma" panose="020B0604030504040204" pitchFamily="34" charset="0"/>
                          <a:ea typeface="Tahoma" panose="020B0604030504040204" pitchFamily="34" charset="0"/>
                          <a:cs typeface="Tahoma" panose="020B0604030504040204" pitchFamily="34" charset="0"/>
                        </a:rPr>
                        <a:t>Grand Total</a:t>
                      </a:r>
                    </a:p>
                  </a:txBody>
                  <a:tcPr/>
                </a:tc>
                <a:tc>
                  <a:txBody>
                    <a:bodyPr/>
                    <a:lstStyle/>
                    <a:p>
                      <a:endParaRPr lang="en-GB" b="1">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b="1" dirty="0">
                          <a:latin typeface="Tahoma" panose="020B0604030504040204" pitchFamily="34" charset="0"/>
                          <a:ea typeface="Tahoma" panose="020B0604030504040204" pitchFamily="34" charset="0"/>
                          <a:cs typeface="Tahoma" panose="020B0604030504040204" pitchFamily="34" charset="0"/>
                        </a:rPr>
                        <a:t>114</a:t>
                      </a:r>
                    </a:p>
                  </a:txBody>
                  <a:tcPr/>
                </a:tc>
                <a:tc>
                  <a:txBody>
                    <a:bodyPr/>
                    <a:lstStyle/>
                    <a:p>
                      <a:r>
                        <a:rPr lang="en-GB" b="1" dirty="0">
                          <a:latin typeface="Tahoma" panose="020B0604030504040204" pitchFamily="34" charset="0"/>
                          <a:ea typeface="Tahoma" panose="020B0604030504040204" pitchFamily="34" charset="0"/>
                          <a:cs typeface="Tahoma" panose="020B0604030504040204" pitchFamily="34" charset="0"/>
                        </a:rPr>
                        <a:t>29,799</a:t>
                      </a:r>
                    </a:p>
                  </a:txBody>
                  <a:tcPr/>
                </a:tc>
                <a:tc>
                  <a:txBody>
                    <a:bodyPr/>
                    <a:lstStyle/>
                    <a:p>
                      <a:r>
                        <a:rPr lang="en-GB" b="1" dirty="0">
                          <a:latin typeface="Tahoma" panose="020B0604030504040204" pitchFamily="34" charset="0"/>
                          <a:ea typeface="Tahoma" panose="020B0604030504040204" pitchFamily="34" charset="0"/>
                          <a:cs typeface="Tahoma" panose="020B0604030504040204" pitchFamily="34" charset="0"/>
                        </a:rPr>
                        <a:t>420</a:t>
                      </a:r>
                    </a:p>
                  </a:txBody>
                  <a:tcPr/>
                </a:tc>
                <a:extLst>
                  <a:ext uri="{0D108BD9-81ED-4DB2-BD59-A6C34878D82A}">
                    <a16:rowId xmlns:a16="http://schemas.microsoft.com/office/drawing/2014/main" val="1001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a:solidFill>
                  <a:schemeClr val="tx1"/>
                </a:solidFill>
                <a:latin typeface="Tahoma" panose="020B0604030504040204" pitchFamily="34" charset="0"/>
                <a:ea typeface="Tahoma" panose="020B0604030504040204" pitchFamily="34" charset="0"/>
                <a:cs typeface="Tahoma" panose="020B0604030504040204" pitchFamily="34" charset="0"/>
              </a:rPr>
              <a:t>Results</a:t>
            </a:r>
            <a:br>
              <a:rPr lang="en-GB" sz="3600" b="1"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2800" b="1" dirty="0">
                <a:solidFill>
                  <a:schemeClr val="tx1"/>
                </a:solidFill>
                <a:latin typeface="Tahoma" panose="020B0604030504040204" pitchFamily="34" charset="0"/>
                <a:ea typeface="Tahoma" panose="020B0604030504040204" pitchFamily="34" charset="0"/>
                <a:cs typeface="Tahoma" panose="020B0604030504040204" pitchFamily="34" charset="0"/>
              </a:rPr>
              <a:t>Prevalence</a:t>
            </a:r>
          </a:p>
        </p:txBody>
      </p:sp>
      <p:graphicFrame>
        <p:nvGraphicFramePr>
          <p:cNvPr id="5" name="Content Placeholder 4"/>
          <p:cNvGraphicFramePr>
            <a:graphicFrameLocks noGrp="1"/>
          </p:cNvGraphicFramePr>
          <p:nvPr>
            <p:ph idx="1"/>
          </p:nvPr>
        </p:nvGraphicFramePr>
        <p:xfrm>
          <a:off x="838200" y="1825625"/>
          <a:ext cx="10515600" cy="51811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863520">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Alcohol Use</a:t>
                      </a:r>
                    </a:p>
                  </a:txBody>
                  <a:tcPr/>
                </a:tc>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Number(Percent)</a:t>
                      </a:r>
                    </a:p>
                  </a:txBody>
                  <a:tcPr/>
                </a:tc>
                <a:extLst>
                  <a:ext uri="{0D108BD9-81ED-4DB2-BD59-A6C34878D82A}">
                    <a16:rowId xmlns:a16="http://schemas.microsoft.com/office/drawing/2014/main" val="10000"/>
                  </a:ext>
                </a:extLst>
              </a:tr>
              <a:tr h="863520">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Lifetime Abstinence</a:t>
                      </a:r>
                    </a:p>
                  </a:txBody>
                  <a:tcPr/>
                </a:tc>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194 (46.2%) </a:t>
                      </a:r>
                    </a:p>
                  </a:txBody>
                  <a:tcPr/>
                </a:tc>
                <a:extLst>
                  <a:ext uri="{0D108BD9-81ED-4DB2-BD59-A6C34878D82A}">
                    <a16:rowId xmlns:a16="http://schemas.microsoft.com/office/drawing/2014/main" val="10001"/>
                  </a:ext>
                </a:extLst>
              </a:tr>
              <a:tr h="863520">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Ever Consumed Alcohol</a:t>
                      </a:r>
                    </a:p>
                  </a:txBody>
                  <a:tcPr/>
                </a:tc>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226( 53.8%) </a:t>
                      </a:r>
                    </a:p>
                  </a:txBody>
                  <a:tcPr/>
                </a:tc>
                <a:extLst>
                  <a:ext uri="{0D108BD9-81ED-4DB2-BD59-A6C34878D82A}">
                    <a16:rowId xmlns:a16="http://schemas.microsoft.com/office/drawing/2014/main" val="10002"/>
                  </a:ext>
                </a:extLst>
              </a:tr>
              <a:tr h="863520">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Current</a:t>
                      </a:r>
                      <a:r>
                        <a:rPr lang="en-GB" sz="2000" baseline="0" dirty="0">
                          <a:latin typeface="Tahoma" panose="020B0604030504040204" pitchFamily="34" charset="0"/>
                          <a:ea typeface="Tahoma" panose="020B0604030504040204" pitchFamily="34" charset="0"/>
                          <a:cs typeface="Tahoma" panose="020B0604030504040204" pitchFamily="34" charset="0"/>
                        </a:rPr>
                        <a:t> alcohol use(any amount)</a:t>
                      </a:r>
                      <a:endParaRPr lang="en-GB" sz="20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99(23.6%)</a:t>
                      </a:r>
                    </a:p>
                  </a:txBody>
                  <a:tcPr/>
                </a:tc>
                <a:extLst>
                  <a:ext uri="{0D108BD9-81ED-4DB2-BD59-A6C34878D82A}">
                    <a16:rowId xmlns:a16="http://schemas.microsoft.com/office/drawing/2014/main" val="10003"/>
                  </a:ext>
                </a:extLst>
              </a:tr>
              <a:tr h="863520">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Abandoned</a:t>
                      </a:r>
                      <a:r>
                        <a:rPr lang="en-GB" sz="2000" baseline="0" dirty="0">
                          <a:latin typeface="Tahoma" panose="020B0604030504040204" pitchFamily="34" charset="0"/>
                          <a:ea typeface="Tahoma" panose="020B0604030504040204" pitchFamily="34" charset="0"/>
                          <a:cs typeface="Tahoma" panose="020B0604030504040204" pitchFamily="34" charset="0"/>
                        </a:rPr>
                        <a:t> Alcohol on Pregnancy recognition</a:t>
                      </a:r>
                      <a:endParaRPr lang="en-GB" sz="20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sz="2000" dirty="0">
                          <a:latin typeface="Tahoma" panose="020B0604030504040204" pitchFamily="34" charset="0"/>
                          <a:ea typeface="Tahoma" panose="020B0604030504040204" pitchFamily="34" charset="0"/>
                          <a:cs typeface="Tahoma" panose="020B0604030504040204" pitchFamily="34" charset="0"/>
                        </a:rPr>
                        <a:t>33(10%)</a:t>
                      </a:r>
                    </a:p>
                  </a:txBody>
                  <a:tcPr/>
                </a:tc>
                <a:extLst>
                  <a:ext uri="{0D108BD9-81ED-4DB2-BD59-A6C34878D82A}">
                    <a16:rowId xmlns:a16="http://schemas.microsoft.com/office/drawing/2014/main" val="10004"/>
                  </a:ext>
                </a:extLst>
              </a:tr>
              <a:tr h="863520">
                <a:tc>
                  <a:txBody>
                    <a:bodyPr/>
                    <a:lstStyle/>
                    <a:p>
                      <a:pPr>
                        <a:buNone/>
                      </a:pPr>
                      <a:r>
                        <a:rPr lang="en-US" altLang="en-GB" sz="2000" dirty="0">
                          <a:latin typeface="Tahoma" panose="020B0604030504040204" pitchFamily="34" charset="0"/>
                          <a:ea typeface="Tahoma" panose="020B0604030504040204" pitchFamily="34" charset="0"/>
                          <a:cs typeface="Tahoma" panose="020B0604030504040204" pitchFamily="34" charset="0"/>
                        </a:rPr>
                        <a:t>Binge drinkers</a:t>
                      </a:r>
                    </a:p>
                  </a:txBody>
                  <a:tcPr/>
                </a:tc>
                <a:tc>
                  <a:txBody>
                    <a:bodyPr/>
                    <a:lstStyle/>
                    <a:p>
                      <a:pPr>
                        <a:buNone/>
                      </a:pPr>
                      <a:r>
                        <a:rPr lang="en-US" altLang="en-GB" sz="2000" dirty="0">
                          <a:latin typeface="Tahoma" panose="020B0604030504040204" pitchFamily="34" charset="0"/>
                          <a:ea typeface="Tahoma" panose="020B0604030504040204" pitchFamily="34" charset="0"/>
                          <a:cs typeface="Tahoma" panose="020B0604030504040204" pitchFamily="34" charset="0"/>
                        </a:rPr>
                        <a:t>29.3%</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latin typeface="Tahoma" panose="020B0604030504040204" pitchFamily="34" charset="0"/>
                <a:ea typeface="Tahoma" panose="020B0604030504040204" pitchFamily="34" charset="0"/>
                <a:cs typeface="Tahoma" panose="020B0604030504040204" pitchFamily="34" charset="0"/>
              </a:rPr>
              <a:t>Results</a:t>
            </a:r>
            <a:br>
              <a:rPr lang="en-GB" b="1"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2800" b="1" dirty="0">
                <a:solidFill>
                  <a:schemeClr val="tx1"/>
                </a:solidFill>
                <a:latin typeface="Tahoma" panose="020B0604030504040204" pitchFamily="34" charset="0"/>
                <a:ea typeface="Tahoma" panose="020B0604030504040204" pitchFamily="34" charset="0"/>
                <a:cs typeface="Tahoma" panose="020B0604030504040204" pitchFamily="34" charset="0"/>
              </a:rPr>
              <a:t>Prevalence(Audit)</a:t>
            </a:r>
          </a:p>
        </p:txBody>
      </p:sp>
      <p:graphicFrame>
        <p:nvGraphicFramePr>
          <p:cNvPr id="4" name="Content Placeholder 3"/>
          <p:cNvGraphicFramePr>
            <a:graphicFrameLocks noGrp="1"/>
          </p:cNvGraphicFramePr>
          <p:nvPr>
            <p:ph idx="1"/>
          </p:nvPr>
        </p:nvGraphicFramePr>
        <p:xfrm>
          <a:off x="838200" y="1825625"/>
          <a:ext cx="10515600" cy="4472144"/>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1118036">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Forms of Alcohol Use</a:t>
                      </a:r>
                    </a:p>
                  </a:txBody>
                  <a:tcPr/>
                </a:tc>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Percentage</a:t>
                      </a:r>
                    </a:p>
                  </a:txBody>
                  <a:tcPr/>
                </a:tc>
                <a:extLst>
                  <a:ext uri="{0D108BD9-81ED-4DB2-BD59-A6C34878D82A}">
                    <a16:rowId xmlns:a16="http://schemas.microsoft.com/office/drawing/2014/main" val="10000"/>
                  </a:ext>
                </a:extLst>
              </a:tr>
              <a:tr h="1118036">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Problem drinkers</a:t>
                      </a:r>
                    </a:p>
                  </a:txBody>
                  <a:tcPr/>
                </a:tc>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11%</a:t>
                      </a:r>
                    </a:p>
                  </a:txBody>
                  <a:tcPr/>
                </a:tc>
                <a:extLst>
                  <a:ext uri="{0D108BD9-81ED-4DB2-BD59-A6C34878D82A}">
                    <a16:rowId xmlns:a16="http://schemas.microsoft.com/office/drawing/2014/main" val="10001"/>
                  </a:ext>
                </a:extLst>
              </a:tr>
              <a:tr h="1118036">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Hazardous drinkers</a:t>
                      </a:r>
                    </a:p>
                  </a:txBody>
                  <a:tcPr/>
                </a:tc>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8%</a:t>
                      </a:r>
                    </a:p>
                  </a:txBody>
                  <a:tcPr/>
                </a:tc>
                <a:extLst>
                  <a:ext uri="{0D108BD9-81ED-4DB2-BD59-A6C34878D82A}">
                    <a16:rowId xmlns:a16="http://schemas.microsoft.com/office/drawing/2014/main" val="10002"/>
                  </a:ext>
                </a:extLst>
              </a:tr>
              <a:tr h="1118036">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Alcohol dependants</a:t>
                      </a:r>
                    </a:p>
                  </a:txBody>
                  <a:tcPr/>
                </a:tc>
                <a:tc>
                  <a:txBody>
                    <a:bodyPr/>
                    <a:lstStyle/>
                    <a:p>
                      <a:r>
                        <a:rPr lang="en-GB" sz="2400" dirty="0">
                          <a:latin typeface="Tahoma" panose="020B0604030504040204" pitchFamily="34" charset="0"/>
                          <a:ea typeface="Tahoma" panose="020B0604030504040204" pitchFamily="34" charset="0"/>
                          <a:cs typeface="Tahoma" panose="020B0604030504040204" pitchFamily="34" charset="0"/>
                        </a:rPr>
                        <a:t>4%</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748</Words>
  <Application>Microsoft Office PowerPoint</Application>
  <PresentationFormat>Widescreen</PresentationFormat>
  <Paragraphs>218</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Tahoma</vt:lpstr>
      <vt:lpstr>Office Theme</vt:lpstr>
      <vt:lpstr>Prevalence and Predictors of Alcohol Use among Pregnant Women in Post Conflict Northern Uganda</vt:lpstr>
      <vt:lpstr>Background</vt:lpstr>
      <vt:lpstr>Background</vt:lpstr>
      <vt:lpstr>Methods</vt:lpstr>
      <vt:lpstr>Sample size Determination</vt:lpstr>
      <vt:lpstr>Methods</vt:lpstr>
      <vt:lpstr>Methodology Cont’d- Sample size</vt:lpstr>
      <vt:lpstr>Results Prevalence</vt:lpstr>
      <vt:lpstr>Results Prevalence(Audit)</vt:lpstr>
      <vt:lpstr>Predictors of alcohol use(Any amount)</vt:lpstr>
      <vt:lpstr>Results Predictors of Frequent Drinking </vt:lpstr>
      <vt:lpstr>Results Predictors of Binge drinking</vt:lpstr>
      <vt:lpstr>Discussion</vt:lpstr>
      <vt:lpstr>Methodological Considerations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and Predictors of Alcohol Use among Pregnant Women in Post Conflict Northern Uganda</dc:title>
  <dc:creator>ADMIN</dc:creator>
  <cp:lastModifiedBy>prudence Aturinde</cp:lastModifiedBy>
  <cp:revision>101</cp:revision>
  <dcterms:created xsi:type="dcterms:W3CDTF">2020-01-22T16:54:00Z</dcterms:created>
  <dcterms:modified xsi:type="dcterms:W3CDTF">2022-11-24T08:31:25Z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765E4EDC14D743E3B84828096C4F3B9E</vt:lpwstr>
  </property>
  <property fmtid="{D5CDD505-2E9C-101B-9397-08002B2CF9AE}" pid="3" name="KSOProductBuildVer">
    <vt:lpwstr>1033-11.2.0.11380</vt:lpwstr>
  </property>
</Properties>
</file>